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Montserrat SemiBold"/>
      <p:regular r:id="rId48"/>
      <p:bold r:id="rId49"/>
      <p:italic r:id="rId50"/>
      <p:boldItalic r:id="rId51"/>
    </p:embeddedFont>
    <p:embeddedFont>
      <p:font typeface="Montserrat"/>
      <p:regular r:id="rId52"/>
      <p:bold r:id="rId53"/>
      <p:italic r:id="rId54"/>
      <p:boldItalic r:id="rId55"/>
    </p:embeddedFont>
    <p:embeddedFont>
      <p:font typeface="Inter"/>
      <p:regular r:id="rId56"/>
      <p:bold r:id="rId57"/>
    </p:embeddedFont>
    <p:embeddedFont>
      <p:font typeface="Montserrat Black"/>
      <p:bold r:id="rId58"/>
      <p:boldItalic r:id="rId59"/>
    </p:embeddedFont>
    <p:embeddedFont>
      <p:font typeface="Fira Sans Extra Condensed Medium"/>
      <p:regular r:id="rId60"/>
      <p:bold r:id="rId61"/>
      <p:italic r:id="rId62"/>
      <p:boldItalic r:id="rId63"/>
    </p:embeddedFont>
    <p:embeddedFont>
      <p:font typeface="Montserrat Medium"/>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SemiBold-regular.fntdata"/><Relationship Id="rId47" Type="http://schemas.openxmlformats.org/officeDocument/2006/relationships/slide" Target="slides/slide43.xml"/><Relationship Id="rId49" Type="http://schemas.openxmlformats.org/officeDocument/2006/relationships/font" Target="fonts/MontserratSemi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FiraSansExtraCondensedMedium-italic.fntdata"/><Relationship Id="rId61" Type="http://schemas.openxmlformats.org/officeDocument/2006/relationships/font" Target="fonts/FiraSansExtraCondensedMedium-bold.fntdata"/><Relationship Id="rId20" Type="http://schemas.openxmlformats.org/officeDocument/2006/relationships/slide" Target="slides/slide16.xml"/><Relationship Id="rId64" Type="http://schemas.openxmlformats.org/officeDocument/2006/relationships/font" Target="fonts/MontserratMedium-regular.fntdata"/><Relationship Id="rId63" Type="http://schemas.openxmlformats.org/officeDocument/2006/relationships/font" Target="fonts/FiraSansExtraCondensedMedium-boldItalic.fntdata"/><Relationship Id="rId22" Type="http://schemas.openxmlformats.org/officeDocument/2006/relationships/slide" Target="slides/slide18.xml"/><Relationship Id="rId66" Type="http://schemas.openxmlformats.org/officeDocument/2006/relationships/font" Target="fonts/MontserratMedium-italic.fntdata"/><Relationship Id="rId21" Type="http://schemas.openxmlformats.org/officeDocument/2006/relationships/slide" Target="slides/slide17.xml"/><Relationship Id="rId65" Type="http://schemas.openxmlformats.org/officeDocument/2006/relationships/font" Target="fonts/MontserratMedium-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MontserratMedium-boldItalic.fntdata"/><Relationship Id="rId60" Type="http://schemas.openxmlformats.org/officeDocument/2006/relationships/font" Target="fonts/FiraSansExtraCondensedMedium-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7.xml"/><Relationship Id="rId55" Type="http://schemas.openxmlformats.org/officeDocument/2006/relationships/font" Target="fonts/Montserrat-boldItalic.fntdata"/><Relationship Id="rId10" Type="http://schemas.openxmlformats.org/officeDocument/2006/relationships/slide" Target="slides/slide6.xml"/><Relationship Id="rId54" Type="http://schemas.openxmlformats.org/officeDocument/2006/relationships/font" Target="fonts/Montserrat-italic.fntdata"/><Relationship Id="rId13" Type="http://schemas.openxmlformats.org/officeDocument/2006/relationships/slide" Target="slides/slide9.xml"/><Relationship Id="rId57" Type="http://schemas.openxmlformats.org/officeDocument/2006/relationships/font" Target="fonts/Inter-bold.fntdata"/><Relationship Id="rId12" Type="http://schemas.openxmlformats.org/officeDocument/2006/relationships/slide" Target="slides/slide8.xml"/><Relationship Id="rId56" Type="http://schemas.openxmlformats.org/officeDocument/2006/relationships/font" Target="fonts/Inter-regular.fntdata"/><Relationship Id="rId15" Type="http://schemas.openxmlformats.org/officeDocument/2006/relationships/slide" Target="slides/slide11.xml"/><Relationship Id="rId59" Type="http://schemas.openxmlformats.org/officeDocument/2006/relationships/font" Target="fonts/MontserratBlack-boldItalic.fntdata"/><Relationship Id="rId14" Type="http://schemas.openxmlformats.org/officeDocument/2006/relationships/slide" Target="slides/slide10.xml"/><Relationship Id="rId58" Type="http://schemas.openxmlformats.org/officeDocument/2006/relationships/font" Target="fonts/MontserratBlack-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762b5edf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762b5edf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762b5edf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762b5edf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9fa9409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9fa9409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cleaning, these are our finalised variables. As </a:t>
            </a:r>
            <a:r>
              <a:rPr lang="en"/>
              <a:t>mentioned</a:t>
            </a:r>
            <a:r>
              <a:rPr lang="en"/>
              <a:t> earlier, we used KNN imputer to impute the null values. KNN stands for K-Nearest Neighbors, KNN imputer is used to impute missing values by finding the K nearest neighbors of a data point with missing values and replacing the missing values with the mean or median value of the K nearest neighbors.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basic idea behind KNN imputation is to find the closest data points to a data point with missing values, based on the other available features in the dataset. The imputed value for a missing data point is then calculated based on the average or median of the values of its K nearest neighbors.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KNN imputation is a simple and effective imputation method that can be used in many different types of datasets, but it can be computationally expensive for large datasets. Additionally, KNN imputation assumes that the missing values are missing at random (MAR), which means that the probability of a value being missing is not related to the missing value itself, but only to other available features in the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762b5ed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762b5ed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8a0f236f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8a0f236f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8a0f236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8a0f236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8a0f236f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8a0f236f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8a0f236f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8a0f236f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8a0f236f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38a0f236f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38a0f236f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38a0f236f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9469d1f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9469d1f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8a0f236f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8a0f236f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8a0f236f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8a0f236f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38a0f236f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38a0f236f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8a0f236f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8a0f236f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8a0f236f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8a0f236f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8a0f236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8a0f236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8a0f236f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8a0f236f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38a0f236f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38a0f236f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8a0f236f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8a0f236f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38a0f236f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38a0f236f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&amp; binary variables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9469d1f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9469d1f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38a0f236f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38a0f236f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&amp; binary variables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3762b5edf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3762b5edf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Random Forest is a tree-based machine learning algorithm that belongs to the family of ensemble methods. It combines multiple decision trees to create a powerful predictive model. In a random forest, multiple decision trees are created using subsets of the original data and a random subset of features. The algorithm then aggregates the predictions from each decision tree to arrive at a final prediction. Random Forest can be used for both classification and regression tasks. It handles both categorical and numerical variables.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762b5edf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762b5ed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shows the random forest tree generated for predictor </a:t>
            </a:r>
            <a:r>
              <a:rPr lang="en"/>
              <a:t>variables</a:t>
            </a:r>
            <a:r>
              <a:rPr lang="en"/>
              <a:t> of numerical and binary variables. The image can be viewed detaily in code. The model random forest classifier splits the data into intervals and creates decision trees based on the intervals for numerical variables. Whereas for binary variables 0.5 is used as the threshold for </a:t>
            </a:r>
            <a:r>
              <a:rPr lang="en"/>
              <a:t>deciding</a:t>
            </a:r>
            <a:r>
              <a:rPr lang="en"/>
              <a:t> </a:t>
            </a:r>
            <a:r>
              <a:rPr lang="en"/>
              <a:t>whether</a:t>
            </a:r>
            <a:r>
              <a:rPr lang="en"/>
              <a:t> a sample belongs to one class or another.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3762b5edf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3762b5edf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38a0f236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38a0f236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end, random data was used to test all the models and all our models have shown </a:t>
            </a:r>
            <a:r>
              <a:rPr lang="en"/>
              <a:t>exactly</a:t>
            </a:r>
            <a:r>
              <a:rPr lang="en"/>
              <a:t> similar results.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8a0f236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38a0f236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9fa94098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9fa94098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762b5edf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3762b5edf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training data, random forest classification model correctly identifies 90.7% of the positive samples </a:t>
            </a:r>
            <a:r>
              <a:rPr lang="en"/>
              <a:t>which</a:t>
            </a:r>
            <a:r>
              <a:rPr lang="en"/>
              <a:t> can be evidently seen from the TPR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most </a:t>
            </a:r>
            <a:r>
              <a:rPr lang="en"/>
              <a:t>important</a:t>
            </a:r>
            <a:r>
              <a:rPr lang="en"/>
              <a:t> indication in this project FNR which is actual positive samples that are incorrectly classified as negative records 9.3%.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the accuracy of the model on the training data is 97.0%, which is the proportion of correct predictions to the total number of predictions. The accuracy indicates that the model performs well on the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Moving on to test data, test data computes 60% of positive samples as negative and an accuracy of 74.0% which is the proportion of correct predictions to the total number of predictions. The accuracy is significantly lower than the accuracy on the training data, which indicates that the model may be overfitting to the training data and not generalizing well to new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Apart from this, classification report is also generated for both train and test data which can ce be viewed in the code.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3762b5edf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3762b5ed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38a0f236f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38a0f236f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across all three machine learning models on accuracy scores and False Negative Rate (FNR), we concluded that logistic regression model shows the best prediction for diabetes.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and False Negative rate (FNR) are </a:t>
            </a:r>
            <a:r>
              <a:rPr lang="en"/>
              <a:t>important</a:t>
            </a:r>
            <a:r>
              <a:rPr lang="en"/>
              <a:t> in diabetes prediction system. This is because,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a:t>
            </a:r>
            <a:r>
              <a:rPr lang="en"/>
              <a:t>Accuracy score indicates the proportion of correctly predicted cases (both true positives and true negatives) out of all the cases evaluated by the system. A high accuracy score means that the prediction system is correctly identifying the majority of cases, both those with and without diabetes.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False Negative rate indicates how many individuals with diabetes are being missed by the prediction system. In the context of diabetes prediction, a false negative result means that an individual who has diabetes is incorrectly classified as not having the disease. This can have serious consequences, as the individual may not receive the necessary treatment and management for their condition.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762b5e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762b5e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9fa940987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9fa940987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38a0f236f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38a0f236f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3762b5edf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3762b5edf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762b5ed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3762b5ed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d359c91f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d359c91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8a0f236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8a0f236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762b5edf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762b5ed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8a0f236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8a0f236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fa94098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fa94098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data cleaning process, firstly, we decided to drop variables that are not relevant to our project from big data and kept all the variables from the small data. After that, we dropped duplicates from the concatenated big data and small data. Apart from duplicates, we examined data points with 0s in certain numerical variables </a:t>
            </a:r>
            <a:r>
              <a:rPr lang="en"/>
              <a:t>which</a:t>
            </a:r>
            <a:r>
              <a:rPr lang="en"/>
              <a:t> possibly cannot be 0 for any patient. Then, 1000 </a:t>
            </a:r>
            <a:r>
              <a:rPr lang="en"/>
              <a:t>data points</a:t>
            </a:r>
            <a:r>
              <a:rPr lang="en"/>
              <a:t> were sampled </a:t>
            </a:r>
            <a:r>
              <a:rPr lang="en"/>
              <a:t>altogether</a:t>
            </a:r>
            <a:r>
              <a:rPr lang="en"/>
              <a:t> from </a:t>
            </a:r>
            <a:r>
              <a:rPr lang="en"/>
              <a:t>concatenated</a:t>
            </a:r>
            <a:r>
              <a:rPr lang="en"/>
              <a:t> big data and small data. 700 sampled points from big data </a:t>
            </a:r>
            <a:r>
              <a:rPr lang="en"/>
              <a:t>whereas 300 sampled points from small data were appended together as joint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multiple datasets being merged, there were alot of null values. We used KNN imputer to impute the values for all the null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9.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7.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24.png"/><Relationship Id="rId8" Type="http://schemas.openxmlformats.org/officeDocument/2006/relationships/image" Target="../media/image20.png"/><Relationship Id="rId11" Type="http://schemas.openxmlformats.org/officeDocument/2006/relationships/image" Target="../media/image6.png"/><Relationship Id="rId10"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12.png"/><Relationship Id="rId5" Type="http://schemas.openxmlformats.org/officeDocument/2006/relationships/image" Target="../media/image41.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s://www.einsteinmed.edu/centers/global-health/global-diabetes-institute/about-us/global-diabetes/index.html" TargetMode="External"/><Relationship Id="rId4" Type="http://schemas.openxmlformats.org/officeDocument/2006/relationships/hyperlink" Target="https://www.moh.gov.sg/news-highlights/details/speech-by-mr-ong-ye-kung-minister-for-health-at-world-diabetes-day-2021#:~:text=Locally%2C%20one%20in%20three%20individuals,will%20be%20living%20with%20diabetes" TargetMode="External"/><Relationship Id="rId5" Type="http://schemas.openxmlformats.org/officeDocument/2006/relationships/hyperlink" Target="https://vizhub.healthdata.org/gbd-compare/#0" TargetMode="External"/><Relationship Id="rId6" Type="http://schemas.openxmlformats.org/officeDocument/2006/relationships/hyperlink" Target="https://www.narayanahealth.org/blog/diabetes-mellitus-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1643858" y="760750"/>
            <a:ext cx="6770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SC1015</a:t>
            </a:r>
            <a:r>
              <a:rPr lang="en">
                <a:solidFill>
                  <a:schemeClr val="accent1"/>
                </a:solidFill>
              </a:rPr>
              <a:t> </a:t>
            </a:r>
            <a:r>
              <a:rPr lang="en">
                <a:solidFill>
                  <a:srgbClr val="4A8CFF"/>
                </a:solidFill>
              </a:rPr>
              <a:t>Mini-Project</a:t>
            </a:r>
            <a:endParaRPr>
              <a:solidFill>
                <a:srgbClr val="4A8CFF"/>
              </a:solidFill>
            </a:endParaRPr>
          </a:p>
        </p:txBody>
      </p:sp>
      <p:sp>
        <p:nvSpPr>
          <p:cNvPr id="182" name="Google Shape;182;p28"/>
          <p:cNvSpPr txBox="1"/>
          <p:nvPr>
            <p:ph idx="1" type="subTitle"/>
          </p:nvPr>
        </p:nvSpPr>
        <p:spPr>
          <a:xfrm>
            <a:off x="1643850" y="2932600"/>
            <a:ext cx="6770700" cy="181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Diabetes</a:t>
            </a:r>
            <a:r>
              <a:rPr lang="en"/>
              <a:t> Prediction System</a:t>
            </a:r>
            <a:endParaRPr/>
          </a:p>
          <a:p>
            <a:pPr indent="0" lvl="0" marL="0" rtl="0" algn="r">
              <a:spcBef>
                <a:spcPts val="0"/>
              </a:spcBef>
              <a:spcAft>
                <a:spcPts val="0"/>
              </a:spcAft>
              <a:buNone/>
            </a:pPr>
            <a:r>
              <a:t/>
            </a:r>
            <a:endParaRPr/>
          </a:p>
          <a:p>
            <a:pPr indent="0" lvl="0" marL="0" rtl="0" algn="r">
              <a:spcBef>
                <a:spcPts val="0"/>
              </a:spcBef>
              <a:spcAft>
                <a:spcPts val="0"/>
              </a:spcAft>
              <a:buNone/>
            </a:pPr>
            <a:r>
              <a:rPr b="1" lang="en"/>
              <a:t>Z139, Group 10</a:t>
            </a:r>
            <a:endParaRPr b="1"/>
          </a:p>
          <a:p>
            <a:pPr indent="0" lvl="0" marL="0" rtl="0" algn="r">
              <a:spcBef>
                <a:spcPts val="0"/>
              </a:spcBef>
              <a:spcAft>
                <a:spcPts val="0"/>
              </a:spcAft>
              <a:buNone/>
            </a:pPr>
            <a:r>
              <a:rPr lang="en"/>
              <a:t>Nanditha Kumar (U2221998B)</a:t>
            </a:r>
            <a:endParaRPr/>
          </a:p>
          <a:p>
            <a:pPr indent="0" lvl="0" marL="0" rtl="0" algn="r">
              <a:spcBef>
                <a:spcPts val="0"/>
              </a:spcBef>
              <a:spcAft>
                <a:spcPts val="0"/>
              </a:spcAft>
              <a:buNone/>
            </a:pPr>
            <a:r>
              <a:rPr lang="en"/>
              <a:t>Kalidoss Madhumitha (U2222332A)</a:t>
            </a:r>
            <a:endParaRPr/>
          </a:p>
          <a:p>
            <a:pPr indent="0" lvl="0" marL="0" rtl="0" algn="r">
              <a:spcBef>
                <a:spcPts val="0"/>
              </a:spcBef>
              <a:spcAft>
                <a:spcPts val="0"/>
              </a:spcAft>
              <a:buClr>
                <a:schemeClr val="dk1"/>
              </a:buClr>
              <a:buSzPts val="1100"/>
              <a:buFont typeface="Arial"/>
              <a:buNone/>
            </a:pPr>
            <a:r>
              <a:rPr lang="en">
                <a:solidFill>
                  <a:schemeClr val="dk1"/>
                </a:solidFill>
              </a:rPr>
              <a:t>Praveena Vijayan (U2222549G)</a:t>
            </a:r>
            <a:endParaRPr>
              <a:solidFill>
                <a:schemeClr val="dk1"/>
              </a:solidFill>
            </a:endParaRPr>
          </a:p>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717800" y="383175"/>
            <a:ext cx="7708200" cy="5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Imputation</a:t>
            </a:r>
            <a:endParaRPr/>
          </a:p>
        </p:txBody>
      </p:sp>
      <p:pic>
        <p:nvPicPr>
          <p:cNvPr id="261" name="Google Shape;261;p37"/>
          <p:cNvPicPr preferRelativeResize="0"/>
          <p:nvPr/>
        </p:nvPicPr>
        <p:blipFill>
          <a:blip r:embed="rId3">
            <a:alphaModFix/>
          </a:blip>
          <a:stretch>
            <a:fillRect/>
          </a:stretch>
        </p:blipFill>
        <p:spPr>
          <a:xfrm>
            <a:off x="152400" y="971175"/>
            <a:ext cx="8829936" cy="371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717800" y="383175"/>
            <a:ext cx="77082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Imputation</a:t>
            </a:r>
            <a:endParaRPr/>
          </a:p>
        </p:txBody>
      </p:sp>
      <p:pic>
        <p:nvPicPr>
          <p:cNvPr id="267" name="Google Shape;267;p38"/>
          <p:cNvPicPr preferRelativeResize="0"/>
          <p:nvPr/>
        </p:nvPicPr>
        <p:blipFill>
          <a:blip r:embed="rId3">
            <a:alphaModFix/>
          </a:blip>
          <a:stretch>
            <a:fillRect/>
          </a:stretch>
        </p:blipFill>
        <p:spPr>
          <a:xfrm>
            <a:off x="228600" y="1090875"/>
            <a:ext cx="8777116" cy="351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717800" y="383175"/>
            <a:ext cx="77082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Imputation </a:t>
            </a:r>
            <a:endParaRPr/>
          </a:p>
        </p:txBody>
      </p:sp>
      <p:pic>
        <p:nvPicPr>
          <p:cNvPr id="273" name="Google Shape;273;p39"/>
          <p:cNvPicPr preferRelativeResize="0"/>
          <p:nvPr/>
        </p:nvPicPr>
        <p:blipFill>
          <a:blip r:embed="rId3">
            <a:alphaModFix/>
          </a:blip>
          <a:stretch>
            <a:fillRect/>
          </a:stretch>
        </p:blipFill>
        <p:spPr>
          <a:xfrm>
            <a:off x="228600" y="1090875"/>
            <a:ext cx="8703232" cy="3519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717800" y="383175"/>
            <a:ext cx="77082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Imputation</a:t>
            </a:r>
            <a:endParaRPr/>
          </a:p>
        </p:txBody>
      </p:sp>
      <p:pic>
        <p:nvPicPr>
          <p:cNvPr id="279" name="Google Shape;279;p40"/>
          <p:cNvPicPr preferRelativeResize="0"/>
          <p:nvPr/>
        </p:nvPicPr>
        <p:blipFill>
          <a:blip r:embed="rId3">
            <a:alphaModFix/>
          </a:blip>
          <a:stretch>
            <a:fillRect/>
          </a:stretch>
        </p:blipFill>
        <p:spPr>
          <a:xfrm>
            <a:off x="457200" y="1090875"/>
            <a:ext cx="8160114" cy="351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713300" y="2504800"/>
            <a:ext cx="4462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Exploratory Data Analysis</a:t>
            </a:r>
            <a:endParaRPr sz="4000"/>
          </a:p>
        </p:txBody>
      </p:sp>
      <p:sp>
        <p:nvSpPr>
          <p:cNvPr id="285" name="Google Shape;285;p41"/>
          <p:cNvSpPr txBox="1"/>
          <p:nvPr>
            <p:ph idx="2" type="title"/>
          </p:nvPr>
        </p:nvSpPr>
        <p:spPr>
          <a:xfrm>
            <a:off x="71330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Uni-Variate </a:t>
            </a:r>
            <a:endParaRPr sz="5000"/>
          </a:p>
          <a:p>
            <a:pPr indent="0" lvl="0" marL="0" rtl="0" algn="ctr">
              <a:spcBef>
                <a:spcPts val="0"/>
              </a:spcBef>
              <a:spcAft>
                <a:spcPts val="0"/>
              </a:spcAft>
              <a:buNone/>
            </a:pPr>
            <a:r>
              <a:rPr lang="en" sz="5000"/>
              <a:t>Data Exploration</a:t>
            </a:r>
            <a:endParaRPr sz="5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nvSpPr>
        <p:spPr>
          <a:xfrm>
            <a:off x="243175" y="200775"/>
            <a:ext cx="44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Summary statistics for numerical variables</a:t>
            </a:r>
            <a:endParaRPr>
              <a:latin typeface="Montserrat"/>
              <a:ea typeface="Montserrat"/>
              <a:cs typeface="Montserrat"/>
              <a:sym typeface="Montserrat"/>
            </a:endParaRPr>
          </a:p>
        </p:txBody>
      </p:sp>
      <p:sp>
        <p:nvSpPr>
          <p:cNvPr id="296" name="Google Shape;296;p43"/>
          <p:cNvSpPr txBox="1"/>
          <p:nvPr/>
        </p:nvSpPr>
        <p:spPr>
          <a:xfrm>
            <a:off x="5048750" y="293350"/>
            <a:ext cx="42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V</a:t>
            </a:r>
            <a:r>
              <a:rPr lang="en">
                <a:latin typeface="Montserrat"/>
                <a:ea typeface="Montserrat"/>
                <a:cs typeface="Montserrat"/>
                <a:sym typeface="Montserrat"/>
              </a:rPr>
              <a:t>isualisations for numerical variables</a:t>
            </a:r>
            <a:endParaRPr>
              <a:latin typeface="Montserrat"/>
              <a:ea typeface="Montserrat"/>
              <a:cs typeface="Montserrat"/>
              <a:sym typeface="Montserrat"/>
            </a:endParaRPr>
          </a:p>
        </p:txBody>
      </p:sp>
      <p:pic>
        <p:nvPicPr>
          <p:cNvPr id="297" name="Google Shape;297;p43"/>
          <p:cNvPicPr preferRelativeResize="0"/>
          <p:nvPr/>
        </p:nvPicPr>
        <p:blipFill>
          <a:blip r:embed="rId3">
            <a:alphaModFix/>
          </a:blip>
          <a:stretch>
            <a:fillRect/>
          </a:stretch>
        </p:blipFill>
        <p:spPr>
          <a:xfrm>
            <a:off x="243175" y="642125"/>
            <a:ext cx="3995075" cy="1063151"/>
          </a:xfrm>
          <a:prstGeom prst="rect">
            <a:avLst/>
          </a:prstGeom>
          <a:noFill/>
          <a:ln>
            <a:noFill/>
          </a:ln>
        </p:spPr>
      </p:pic>
      <p:pic>
        <p:nvPicPr>
          <p:cNvPr id="298" name="Google Shape;298;p43"/>
          <p:cNvPicPr preferRelativeResize="0"/>
          <p:nvPr/>
        </p:nvPicPr>
        <p:blipFill>
          <a:blip r:embed="rId4">
            <a:alphaModFix/>
          </a:blip>
          <a:stretch>
            <a:fillRect/>
          </a:stretch>
        </p:blipFill>
        <p:spPr>
          <a:xfrm>
            <a:off x="5191500" y="859913"/>
            <a:ext cx="2963951" cy="3423674"/>
          </a:xfrm>
          <a:prstGeom prst="rect">
            <a:avLst/>
          </a:prstGeom>
          <a:noFill/>
          <a:ln>
            <a:noFill/>
          </a:ln>
        </p:spPr>
      </p:pic>
      <p:sp>
        <p:nvSpPr>
          <p:cNvPr id="299" name="Google Shape;299;p43"/>
          <p:cNvSpPr txBox="1"/>
          <p:nvPr/>
        </p:nvSpPr>
        <p:spPr>
          <a:xfrm>
            <a:off x="291700" y="2003225"/>
            <a:ext cx="33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Countplots for categorical variables</a:t>
            </a:r>
            <a:endParaRPr>
              <a:latin typeface="Montserrat"/>
              <a:ea typeface="Montserrat"/>
              <a:cs typeface="Montserrat"/>
              <a:sym typeface="Montserrat"/>
            </a:endParaRPr>
          </a:p>
        </p:txBody>
      </p:sp>
      <p:pic>
        <p:nvPicPr>
          <p:cNvPr id="300" name="Google Shape;300;p43"/>
          <p:cNvPicPr preferRelativeResize="0"/>
          <p:nvPr/>
        </p:nvPicPr>
        <p:blipFill>
          <a:blip r:embed="rId5">
            <a:alphaModFix/>
          </a:blip>
          <a:stretch>
            <a:fillRect/>
          </a:stretch>
        </p:blipFill>
        <p:spPr>
          <a:xfrm>
            <a:off x="387900" y="2489450"/>
            <a:ext cx="2111852" cy="2082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Bi</a:t>
            </a:r>
            <a:r>
              <a:rPr lang="en" sz="5000"/>
              <a:t>-Variate </a:t>
            </a:r>
            <a:endParaRPr sz="5000"/>
          </a:p>
          <a:p>
            <a:pPr indent="0" lvl="0" marL="0" rtl="0" algn="ctr">
              <a:spcBef>
                <a:spcPts val="0"/>
              </a:spcBef>
              <a:spcAft>
                <a:spcPts val="0"/>
              </a:spcAft>
              <a:buNone/>
            </a:pPr>
            <a:r>
              <a:rPr lang="en" sz="5000"/>
              <a:t>Data Exploration</a:t>
            </a:r>
            <a:endParaRPr sz="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nvSpPr>
        <p:spPr>
          <a:xfrm>
            <a:off x="4011925" y="296425"/>
            <a:ext cx="39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J</a:t>
            </a:r>
            <a:r>
              <a:rPr lang="en">
                <a:latin typeface="Montserrat"/>
                <a:ea typeface="Montserrat"/>
                <a:cs typeface="Montserrat"/>
                <a:sym typeface="Montserrat"/>
              </a:rPr>
              <a:t>oint plot</a:t>
            </a:r>
            <a:endParaRPr>
              <a:latin typeface="Montserrat"/>
              <a:ea typeface="Montserrat"/>
              <a:cs typeface="Montserrat"/>
              <a:sym typeface="Montserrat"/>
            </a:endParaRPr>
          </a:p>
        </p:txBody>
      </p:sp>
      <p:sp>
        <p:nvSpPr>
          <p:cNvPr id="311" name="Google Shape;311;p45"/>
          <p:cNvSpPr txBox="1"/>
          <p:nvPr/>
        </p:nvSpPr>
        <p:spPr>
          <a:xfrm>
            <a:off x="3737425" y="2594075"/>
            <a:ext cx="45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H</a:t>
            </a:r>
            <a:r>
              <a:rPr lang="en">
                <a:solidFill>
                  <a:schemeClr val="dk1"/>
                </a:solidFill>
                <a:latin typeface="Montserrat"/>
                <a:ea typeface="Montserrat"/>
                <a:cs typeface="Montserrat"/>
                <a:sym typeface="Montserrat"/>
              </a:rPr>
              <a:t>istogram</a:t>
            </a:r>
            <a:endParaRPr>
              <a:solidFill>
                <a:schemeClr val="dk1"/>
              </a:solidFill>
              <a:latin typeface="Montserrat"/>
              <a:ea typeface="Montserrat"/>
              <a:cs typeface="Montserrat"/>
              <a:sym typeface="Montserrat"/>
            </a:endParaRPr>
          </a:p>
        </p:txBody>
      </p:sp>
      <p:sp>
        <p:nvSpPr>
          <p:cNvPr id="312" name="Google Shape;312;p45"/>
          <p:cNvSpPr txBox="1"/>
          <p:nvPr/>
        </p:nvSpPr>
        <p:spPr>
          <a:xfrm>
            <a:off x="294625" y="419875"/>
            <a:ext cx="12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Swarm</a:t>
            </a:r>
            <a:r>
              <a:rPr lang="en">
                <a:latin typeface="Montserrat"/>
                <a:ea typeface="Montserrat"/>
                <a:cs typeface="Montserrat"/>
                <a:sym typeface="Montserrat"/>
              </a:rPr>
              <a:t> plot</a:t>
            </a:r>
            <a:endParaRPr>
              <a:latin typeface="Montserrat"/>
              <a:ea typeface="Montserrat"/>
              <a:cs typeface="Montserrat"/>
              <a:sym typeface="Montserrat"/>
            </a:endParaRPr>
          </a:p>
        </p:txBody>
      </p:sp>
      <p:pic>
        <p:nvPicPr>
          <p:cNvPr id="313" name="Google Shape;313;p45"/>
          <p:cNvPicPr preferRelativeResize="0"/>
          <p:nvPr/>
        </p:nvPicPr>
        <p:blipFill>
          <a:blip r:embed="rId3">
            <a:alphaModFix/>
          </a:blip>
          <a:stretch>
            <a:fillRect/>
          </a:stretch>
        </p:blipFill>
        <p:spPr>
          <a:xfrm>
            <a:off x="413825" y="1032625"/>
            <a:ext cx="2094055" cy="920838"/>
          </a:xfrm>
          <a:prstGeom prst="rect">
            <a:avLst/>
          </a:prstGeom>
          <a:noFill/>
          <a:ln>
            <a:noFill/>
          </a:ln>
        </p:spPr>
      </p:pic>
      <p:pic>
        <p:nvPicPr>
          <p:cNvPr id="314" name="Google Shape;314;p45"/>
          <p:cNvPicPr preferRelativeResize="0"/>
          <p:nvPr/>
        </p:nvPicPr>
        <p:blipFill>
          <a:blip r:embed="rId4">
            <a:alphaModFix/>
          </a:blip>
          <a:stretch>
            <a:fillRect/>
          </a:stretch>
        </p:blipFill>
        <p:spPr>
          <a:xfrm>
            <a:off x="413825" y="2069642"/>
            <a:ext cx="2094055" cy="920853"/>
          </a:xfrm>
          <a:prstGeom prst="rect">
            <a:avLst/>
          </a:prstGeom>
          <a:noFill/>
          <a:ln>
            <a:noFill/>
          </a:ln>
        </p:spPr>
      </p:pic>
      <p:pic>
        <p:nvPicPr>
          <p:cNvPr id="315" name="Google Shape;315;p45"/>
          <p:cNvPicPr preferRelativeResize="0"/>
          <p:nvPr/>
        </p:nvPicPr>
        <p:blipFill>
          <a:blip r:embed="rId5">
            <a:alphaModFix/>
          </a:blip>
          <a:stretch>
            <a:fillRect/>
          </a:stretch>
        </p:blipFill>
        <p:spPr>
          <a:xfrm>
            <a:off x="413825" y="3106687"/>
            <a:ext cx="2094073" cy="920863"/>
          </a:xfrm>
          <a:prstGeom prst="rect">
            <a:avLst/>
          </a:prstGeom>
          <a:noFill/>
          <a:ln>
            <a:noFill/>
          </a:ln>
        </p:spPr>
      </p:pic>
      <p:pic>
        <p:nvPicPr>
          <p:cNvPr id="316" name="Google Shape;316;p45"/>
          <p:cNvPicPr preferRelativeResize="0"/>
          <p:nvPr/>
        </p:nvPicPr>
        <p:blipFill>
          <a:blip r:embed="rId6">
            <a:alphaModFix/>
          </a:blip>
          <a:stretch>
            <a:fillRect/>
          </a:stretch>
        </p:blipFill>
        <p:spPr>
          <a:xfrm>
            <a:off x="3919050" y="821319"/>
            <a:ext cx="1360770" cy="1390781"/>
          </a:xfrm>
          <a:prstGeom prst="rect">
            <a:avLst/>
          </a:prstGeom>
          <a:noFill/>
          <a:ln>
            <a:noFill/>
          </a:ln>
        </p:spPr>
      </p:pic>
      <p:pic>
        <p:nvPicPr>
          <p:cNvPr id="317" name="Google Shape;317;p45"/>
          <p:cNvPicPr preferRelativeResize="0"/>
          <p:nvPr/>
        </p:nvPicPr>
        <p:blipFill>
          <a:blip r:embed="rId7">
            <a:alphaModFix/>
          </a:blip>
          <a:stretch>
            <a:fillRect/>
          </a:stretch>
        </p:blipFill>
        <p:spPr>
          <a:xfrm>
            <a:off x="5540227" y="821319"/>
            <a:ext cx="1360770" cy="1390781"/>
          </a:xfrm>
          <a:prstGeom prst="rect">
            <a:avLst/>
          </a:prstGeom>
          <a:noFill/>
          <a:ln>
            <a:noFill/>
          </a:ln>
        </p:spPr>
      </p:pic>
      <p:pic>
        <p:nvPicPr>
          <p:cNvPr id="318" name="Google Shape;318;p45"/>
          <p:cNvPicPr preferRelativeResize="0"/>
          <p:nvPr/>
        </p:nvPicPr>
        <p:blipFill>
          <a:blip r:embed="rId8">
            <a:alphaModFix/>
          </a:blip>
          <a:stretch>
            <a:fillRect/>
          </a:stretch>
        </p:blipFill>
        <p:spPr>
          <a:xfrm>
            <a:off x="7161404" y="774000"/>
            <a:ext cx="1360770" cy="1390781"/>
          </a:xfrm>
          <a:prstGeom prst="rect">
            <a:avLst/>
          </a:prstGeom>
          <a:noFill/>
          <a:ln>
            <a:noFill/>
          </a:ln>
        </p:spPr>
      </p:pic>
      <p:pic>
        <p:nvPicPr>
          <p:cNvPr id="319" name="Google Shape;319;p45"/>
          <p:cNvPicPr preferRelativeResize="0"/>
          <p:nvPr/>
        </p:nvPicPr>
        <p:blipFill>
          <a:blip r:embed="rId9">
            <a:alphaModFix/>
          </a:blip>
          <a:stretch>
            <a:fillRect/>
          </a:stretch>
        </p:blipFill>
        <p:spPr>
          <a:xfrm>
            <a:off x="3848834" y="3153116"/>
            <a:ext cx="1608825" cy="1282100"/>
          </a:xfrm>
          <a:prstGeom prst="rect">
            <a:avLst/>
          </a:prstGeom>
          <a:noFill/>
          <a:ln>
            <a:noFill/>
          </a:ln>
        </p:spPr>
      </p:pic>
      <p:pic>
        <p:nvPicPr>
          <p:cNvPr id="320" name="Google Shape;320;p45"/>
          <p:cNvPicPr preferRelativeResize="0"/>
          <p:nvPr/>
        </p:nvPicPr>
        <p:blipFill>
          <a:blip r:embed="rId10">
            <a:alphaModFix/>
          </a:blip>
          <a:stretch>
            <a:fillRect/>
          </a:stretch>
        </p:blipFill>
        <p:spPr>
          <a:xfrm>
            <a:off x="5543563" y="3161850"/>
            <a:ext cx="1608826" cy="1264642"/>
          </a:xfrm>
          <a:prstGeom prst="rect">
            <a:avLst/>
          </a:prstGeom>
          <a:noFill/>
          <a:ln>
            <a:noFill/>
          </a:ln>
        </p:spPr>
      </p:pic>
      <p:pic>
        <p:nvPicPr>
          <p:cNvPr id="321" name="Google Shape;321;p45"/>
          <p:cNvPicPr preferRelativeResize="0"/>
          <p:nvPr/>
        </p:nvPicPr>
        <p:blipFill>
          <a:blip r:embed="rId11">
            <a:alphaModFix/>
          </a:blip>
          <a:stretch>
            <a:fillRect/>
          </a:stretch>
        </p:blipFill>
        <p:spPr>
          <a:xfrm>
            <a:off x="7269650" y="3153138"/>
            <a:ext cx="1608825" cy="1282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nvSpPr>
        <p:spPr>
          <a:xfrm>
            <a:off x="175975" y="102625"/>
            <a:ext cx="126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Countplots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endParaRPr>
          </a:p>
        </p:txBody>
      </p:sp>
      <p:sp>
        <p:nvSpPr>
          <p:cNvPr id="327" name="Google Shape;327;p46"/>
          <p:cNvSpPr txBox="1"/>
          <p:nvPr/>
        </p:nvSpPr>
        <p:spPr>
          <a:xfrm>
            <a:off x="3264275" y="102625"/>
            <a:ext cx="125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Heatmap</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328" name="Google Shape;328;p46"/>
          <p:cNvSpPr txBox="1"/>
          <p:nvPr/>
        </p:nvSpPr>
        <p:spPr>
          <a:xfrm>
            <a:off x="6003775" y="115500"/>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Pointplot </a:t>
            </a:r>
            <a:endParaRPr>
              <a:solidFill>
                <a:schemeClr val="dk1"/>
              </a:solidFill>
              <a:latin typeface="Montserrat"/>
              <a:ea typeface="Montserrat"/>
              <a:cs typeface="Montserrat"/>
              <a:sym typeface="Montserrat"/>
            </a:endParaRPr>
          </a:p>
        </p:txBody>
      </p:sp>
      <p:sp>
        <p:nvSpPr>
          <p:cNvPr id="329" name="Google Shape;329;p46"/>
          <p:cNvSpPr txBox="1"/>
          <p:nvPr/>
        </p:nvSpPr>
        <p:spPr>
          <a:xfrm>
            <a:off x="227700" y="2778000"/>
            <a:ext cx="15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Chi-square test</a:t>
            </a:r>
            <a:endParaRPr>
              <a:solidFill>
                <a:schemeClr val="dk1"/>
              </a:solidFill>
              <a:latin typeface="Montserrat"/>
              <a:ea typeface="Montserrat"/>
              <a:cs typeface="Montserrat"/>
              <a:sym typeface="Montserrat"/>
            </a:endParaRPr>
          </a:p>
        </p:txBody>
      </p:sp>
      <p:pic>
        <p:nvPicPr>
          <p:cNvPr id="330" name="Google Shape;330;p46"/>
          <p:cNvPicPr preferRelativeResize="0"/>
          <p:nvPr/>
        </p:nvPicPr>
        <p:blipFill>
          <a:blip r:embed="rId3">
            <a:alphaModFix/>
          </a:blip>
          <a:stretch>
            <a:fillRect/>
          </a:stretch>
        </p:blipFill>
        <p:spPr>
          <a:xfrm>
            <a:off x="227697" y="580760"/>
            <a:ext cx="1919416" cy="1888209"/>
          </a:xfrm>
          <a:prstGeom prst="rect">
            <a:avLst/>
          </a:prstGeom>
          <a:noFill/>
          <a:ln>
            <a:noFill/>
          </a:ln>
        </p:spPr>
      </p:pic>
      <p:pic>
        <p:nvPicPr>
          <p:cNvPr id="331" name="Google Shape;331;p46"/>
          <p:cNvPicPr preferRelativeResize="0"/>
          <p:nvPr/>
        </p:nvPicPr>
        <p:blipFill>
          <a:blip r:embed="rId4">
            <a:alphaModFix/>
          </a:blip>
          <a:stretch>
            <a:fillRect/>
          </a:stretch>
        </p:blipFill>
        <p:spPr>
          <a:xfrm>
            <a:off x="3101933" y="580749"/>
            <a:ext cx="1919425" cy="1960152"/>
          </a:xfrm>
          <a:prstGeom prst="rect">
            <a:avLst/>
          </a:prstGeom>
          <a:noFill/>
          <a:ln>
            <a:noFill/>
          </a:ln>
        </p:spPr>
      </p:pic>
      <p:pic>
        <p:nvPicPr>
          <p:cNvPr id="332" name="Google Shape;332;p46"/>
          <p:cNvPicPr preferRelativeResize="0"/>
          <p:nvPr/>
        </p:nvPicPr>
        <p:blipFill>
          <a:blip r:embed="rId5">
            <a:alphaModFix/>
          </a:blip>
          <a:stretch>
            <a:fillRect/>
          </a:stretch>
        </p:blipFill>
        <p:spPr>
          <a:xfrm>
            <a:off x="5795825" y="580760"/>
            <a:ext cx="1919424" cy="1873370"/>
          </a:xfrm>
          <a:prstGeom prst="rect">
            <a:avLst/>
          </a:prstGeom>
          <a:noFill/>
          <a:ln>
            <a:noFill/>
          </a:ln>
        </p:spPr>
      </p:pic>
      <p:pic>
        <p:nvPicPr>
          <p:cNvPr id="333" name="Google Shape;333;p46"/>
          <p:cNvPicPr preferRelativeResize="0"/>
          <p:nvPr/>
        </p:nvPicPr>
        <p:blipFill>
          <a:blip r:embed="rId6">
            <a:alphaModFix/>
          </a:blip>
          <a:stretch>
            <a:fillRect/>
          </a:stretch>
        </p:blipFill>
        <p:spPr>
          <a:xfrm>
            <a:off x="227700" y="3304100"/>
            <a:ext cx="1598401" cy="1348415"/>
          </a:xfrm>
          <a:prstGeom prst="rect">
            <a:avLst/>
          </a:prstGeom>
          <a:noFill/>
          <a:ln>
            <a:noFill/>
          </a:ln>
        </p:spPr>
      </p:pic>
      <p:pic>
        <p:nvPicPr>
          <p:cNvPr id="334" name="Google Shape;334;p46"/>
          <p:cNvPicPr preferRelativeResize="0"/>
          <p:nvPr/>
        </p:nvPicPr>
        <p:blipFill>
          <a:blip r:embed="rId7">
            <a:alphaModFix/>
          </a:blip>
          <a:stretch>
            <a:fillRect/>
          </a:stretch>
        </p:blipFill>
        <p:spPr>
          <a:xfrm>
            <a:off x="1956658" y="3304100"/>
            <a:ext cx="1548392" cy="1348426"/>
          </a:xfrm>
          <a:prstGeom prst="rect">
            <a:avLst/>
          </a:prstGeom>
          <a:noFill/>
          <a:ln>
            <a:noFill/>
          </a:ln>
        </p:spPr>
      </p:pic>
      <p:pic>
        <p:nvPicPr>
          <p:cNvPr id="335" name="Google Shape;335;p46"/>
          <p:cNvPicPr preferRelativeResize="0"/>
          <p:nvPr/>
        </p:nvPicPr>
        <p:blipFill>
          <a:blip r:embed="rId8">
            <a:alphaModFix/>
          </a:blip>
          <a:stretch>
            <a:fillRect/>
          </a:stretch>
        </p:blipFill>
        <p:spPr>
          <a:xfrm>
            <a:off x="3756175" y="3281071"/>
            <a:ext cx="1548400" cy="1371454"/>
          </a:xfrm>
          <a:prstGeom prst="rect">
            <a:avLst/>
          </a:prstGeom>
          <a:noFill/>
          <a:ln>
            <a:noFill/>
          </a:ln>
        </p:spPr>
      </p:pic>
      <p:pic>
        <p:nvPicPr>
          <p:cNvPr id="336" name="Google Shape;336;p46"/>
          <p:cNvPicPr preferRelativeResize="0"/>
          <p:nvPr/>
        </p:nvPicPr>
        <p:blipFill>
          <a:blip r:embed="rId9">
            <a:alphaModFix/>
          </a:blip>
          <a:stretch>
            <a:fillRect/>
          </a:stretch>
        </p:blipFill>
        <p:spPr>
          <a:xfrm>
            <a:off x="5605700" y="3281075"/>
            <a:ext cx="1548400" cy="6722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17900" y="2185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88" name="Google Shape;188;p29"/>
          <p:cNvSpPr txBox="1"/>
          <p:nvPr>
            <p:ph idx="2" type="ctrTitle"/>
          </p:nvPr>
        </p:nvSpPr>
        <p:spPr>
          <a:xfrm>
            <a:off x="1847425" y="117516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Formulation</a:t>
            </a:r>
            <a:endParaRPr/>
          </a:p>
        </p:txBody>
      </p:sp>
      <p:sp>
        <p:nvSpPr>
          <p:cNvPr id="189" name="Google Shape;189;p29"/>
          <p:cNvSpPr txBox="1"/>
          <p:nvPr>
            <p:ph idx="3" type="title"/>
          </p:nvPr>
        </p:nvSpPr>
        <p:spPr>
          <a:xfrm>
            <a:off x="41150" y="10084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01</a:t>
            </a:r>
            <a:endParaRPr sz="5500"/>
          </a:p>
        </p:txBody>
      </p:sp>
      <p:sp>
        <p:nvSpPr>
          <p:cNvPr id="190" name="Google Shape;190;p29"/>
          <p:cNvSpPr txBox="1"/>
          <p:nvPr>
            <p:ph idx="2" type="ctrTitle"/>
          </p:nvPr>
        </p:nvSpPr>
        <p:spPr>
          <a:xfrm>
            <a:off x="1847425" y="254896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91" name="Google Shape;191;p29"/>
          <p:cNvSpPr txBox="1"/>
          <p:nvPr>
            <p:ph idx="3" type="title"/>
          </p:nvPr>
        </p:nvSpPr>
        <p:spPr>
          <a:xfrm>
            <a:off x="92600" y="22701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02</a:t>
            </a:r>
            <a:endParaRPr sz="5500"/>
          </a:p>
        </p:txBody>
      </p:sp>
      <p:sp>
        <p:nvSpPr>
          <p:cNvPr id="192" name="Google Shape;192;p29"/>
          <p:cNvSpPr txBox="1"/>
          <p:nvPr>
            <p:ph idx="2" type="ctrTitle"/>
          </p:nvPr>
        </p:nvSpPr>
        <p:spPr>
          <a:xfrm>
            <a:off x="1795975" y="3659125"/>
            <a:ext cx="24321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193" name="Google Shape;193;p29"/>
          <p:cNvSpPr txBox="1"/>
          <p:nvPr>
            <p:ph idx="3" type="title"/>
          </p:nvPr>
        </p:nvSpPr>
        <p:spPr>
          <a:xfrm>
            <a:off x="41150" y="35318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03</a:t>
            </a:r>
            <a:endParaRPr sz="5500"/>
          </a:p>
        </p:txBody>
      </p:sp>
      <p:sp>
        <p:nvSpPr>
          <p:cNvPr id="194" name="Google Shape;194;p29"/>
          <p:cNvSpPr txBox="1"/>
          <p:nvPr>
            <p:ph idx="2" type="ctrTitle"/>
          </p:nvPr>
        </p:nvSpPr>
        <p:spPr>
          <a:xfrm>
            <a:off x="6598125" y="1175163"/>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95" name="Google Shape;195;p29"/>
          <p:cNvSpPr txBox="1"/>
          <p:nvPr>
            <p:ph idx="3" type="title"/>
          </p:nvPr>
        </p:nvSpPr>
        <p:spPr>
          <a:xfrm>
            <a:off x="4791850" y="10084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04</a:t>
            </a:r>
            <a:endParaRPr sz="5500"/>
          </a:p>
        </p:txBody>
      </p:sp>
      <p:sp>
        <p:nvSpPr>
          <p:cNvPr id="196" name="Google Shape;196;p29"/>
          <p:cNvSpPr txBox="1"/>
          <p:nvPr>
            <p:ph idx="2" type="ctrTitle"/>
          </p:nvPr>
        </p:nvSpPr>
        <p:spPr>
          <a:xfrm>
            <a:off x="6646375" y="2487238"/>
            <a:ext cx="21504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97" name="Google Shape;197;p29"/>
          <p:cNvSpPr txBox="1"/>
          <p:nvPr>
            <p:ph idx="3" type="title"/>
          </p:nvPr>
        </p:nvSpPr>
        <p:spPr>
          <a:xfrm>
            <a:off x="4791850" y="22701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05</a:t>
            </a:r>
            <a:endParaRPr sz="5500"/>
          </a:p>
        </p:txBody>
      </p:sp>
      <p:sp>
        <p:nvSpPr>
          <p:cNvPr id="198" name="Google Shape;198;p29"/>
          <p:cNvSpPr txBox="1"/>
          <p:nvPr>
            <p:ph idx="2" type="ctrTitle"/>
          </p:nvPr>
        </p:nvSpPr>
        <p:spPr>
          <a:xfrm>
            <a:off x="6598125" y="3720850"/>
            <a:ext cx="24321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9" name="Google Shape;199;p29"/>
          <p:cNvSpPr txBox="1"/>
          <p:nvPr>
            <p:ph idx="3" type="title"/>
          </p:nvPr>
        </p:nvSpPr>
        <p:spPr>
          <a:xfrm>
            <a:off x="4791850" y="3531825"/>
            <a:ext cx="1493400" cy="9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t>06</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Multi</a:t>
            </a:r>
            <a:r>
              <a:rPr lang="en" sz="5000"/>
              <a:t>-Variate </a:t>
            </a:r>
            <a:endParaRPr sz="5000"/>
          </a:p>
          <a:p>
            <a:pPr indent="0" lvl="0" marL="0" rtl="0" algn="ctr">
              <a:spcBef>
                <a:spcPts val="0"/>
              </a:spcBef>
              <a:spcAft>
                <a:spcPts val="0"/>
              </a:spcAft>
              <a:buNone/>
            </a:pPr>
            <a:r>
              <a:rPr lang="en" sz="5000"/>
              <a:t>Data Exploration</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354875" y="396125"/>
            <a:ext cx="295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Correlation heatmap for numeric variables</a:t>
            </a:r>
            <a:endParaRPr>
              <a:latin typeface="Montserrat"/>
              <a:ea typeface="Montserrat"/>
              <a:cs typeface="Montserrat"/>
              <a:sym typeface="Montserrat"/>
            </a:endParaRPr>
          </a:p>
        </p:txBody>
      </p:sp>
      <p:pic>
        <p:nvPicPr>
          <p:cNvPr id="347" name="Google Shape;347;p48"/>
          <p:cNvPicPr preferRelativeResize="0"/>
          <p:nvPr/>
        </p:nvPicPr>
        <p:blipFill>
          <a:blip r:embed="rId3">
            <a:alphaModFix/>
          </a:blip>
          <a:stretch>
            <a:fillRect/>
          </a:stretch>
        </p:blipFill>
        <p:spPr>
          <a:xfrm>
            <a:off x="2753475" y="152400"/>
            <a:ext cx="5132501" cy="45711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Analysis of EDA</a:t>
            </a:r>
            <a:endParaRPr sz="5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717900" y="5477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Feature variables chosen for machine learning</a:t>
            </a:r>
            <a:endParaRPr sz="2300"/>
          </a:p>
        </p:txBody>
      </p:sp>
      <p:sp>
        <p:nvSpPr>
          <p:cNvPr id="358" name="Google Shape;358;p50"/>
          <p:cNvSpPr/>
          <p:nvPr/>
        </p:nvSpPr>
        <p:spPr>
          <a:xfrm>
            <a:off x="1243975"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0"/>
          <p:cNvSpPr/>
          <p:nvPr/>
        </p:nvSpPr>
        <p:spPr>
          <a:xfrm>
            <a:off x="3397700"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txBox="1"/>
          <p:nvPr>
            <p:ph idx="4294967295" type="subTitle"/>
          </p:nvPr>
        </p:nvSpPr>
        <p:spPr>
          <a:xfrm>
            <a:off x="3544175"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2000">
                <a:solidFill>
                  <a:schemeClr val="dk1"/>
                </a:solidFill>
              </a:rPr>
              <a:t>BMI</a:t>
            </a:r>
            <a:endParaRPr b="1" sz="2000">
              <a:solidFill>
                <a:schemeClr val="dk1"/>
              </a:solidFill>
            </a:endParaRPr>
          </a:p>
        </p:txBody>
      </p:sp>
      <p:sp>
        <p:nvSpPr>
          <p:cNvPr id="361" name="Google Shape;361;p50"/>
          <p:cNvSpPr/>
          <p:nvPr/>
        </p:nvSpPr>
        <p:spPr>
          <a:xfrm>
            <a:off x="5551425"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0"/>
          <p:cNvSpPr txBox="1"/>
          <p:nvPr>
            <p:ph idx="4294967295" type="subTitle"/>
          </p:nvPr>
        </p:nvSpPr>
        <p:spPr>
          <a:xfrm>
            <a:off x="5697900"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1600">
                <a:solidFill>
                  <a:schemeClr val="dk1"/>
                </a:solidFill>
              </a:rPr>
              <a:t>SkinThickness</a:t>
            </a:r>
            <a:endParaRPr b="1" sz="1600">
              <a:solidFill>
                <a:schemeClr val="dk1"/>
              </a:solidFill>
            </a:endParaRPr>
          </a:p>
        </p:txBody>
      </p:sp>
      <p:sp>
        <p:nvSpPr>
          <p:cNvPr id="363" name="Google Shape;363;p50"/>
          <p:cNvSpPr txBox="1"/>
          <p:nvPr>
            <p:ph idx="4294967295" type="subTitle"/>
          </p:nvPr>
        </p:nvSpPr>
        <p:spPr>
          <a:xfrm>
            <a:off x="1398100"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sz="2000">
                <a:solidFill>
                  <a:schemeClr val="dk1"/>
                </a:solidFill>
              </a:rPr>
              <a:t>Glucose</a:t>
            </a:r>
            <a:endParaRPr b="1" sz="2000">
              <a:solidFill>
                <a:schemeClr val="dk1"/>
              </a:solidFill>
            </a:endParaRPr>
          </a:p>
        </p:txBody>
      </p:sp>
      <p:sp>
        <p:nvSpPr>
          <p:cNvPr id="364" name="Google Shape;364;p50"/>
          <p:cNvSpPr/>
          <p:nvPr/>
        </p:nvSpPr>
        <p:spPr>
          <a:xfrm>
            <a:off x="6464775" y="3310175"/>
            <a:ext cx="2063100" cy="112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0"/>
          <p:cNvSpPr txBox="1"/>
          <p:nvPr>
            <p:ph idx="4294967295" type="subTitle"/>
          </p:nvPr>
        </p:nvSpPr>
        <p:spPr>
          <a:xfrm>
            <a:off x="6575175" y="3440800"/>
            <a:ext cx="1842300" cy="66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Highest correlation with diabetes_binary</a:t>
            </a:r>
            <a:endParaRPr b="1" sz="1500">
              <a:solidFill>
                <a:schemeClr val="lt1"/>
              </a:solidFill>
            </a:endParaRPr>
          </a:p>
        </p:txBody>
      </p:sp>
      <p:pic>
        <p:nvPicPr>
          <p:cNvPr id="366" name="Google Shape;366;p50"/>
          <p:cNvPicPr preferRelativeResize="0"/>
          <p:nvPr/>
        </p:nvPicPr>
        <p:blipFill>
          <a:blip r:embed="rId3">
            <a:alphaModFix/>
          </a:blip>
          <a:stretch>
            <a:fillRect/>
          </a:stretch>
        </p:blipFill>
        <p:spPr>
          <a:xfrm>
            <a:off x="346276" y="3043012"/>
            <a:ext cx="5430599" cy="1936463"/>
          </a:xfrm>
          <a:prstGeom prst="rect">
            <a:avLst/>
          </a:prstGeom>
          <a:noFill/>
          <a:ln>
            <a:noFill/>
          </a:ln>
        </p:spPr>
      </p:pic>
      <p:sp>
        <p:nvSpPr>
          <p:cNvPr id="367" name="Google Shape;367;p50"/>
          <p:cNvSpPr/>
          <p:nvPr/>
        </p:nvSpPr>
        <p:spPr>
          <a:xfrm>
            <a:off x="1451325" y="3043000"/>
            <a:ext cx="429600" cy="397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p:nvPr/>
        </p:nvSpPr>
        <p:spPr>
          <a:xfrm>
            <a:off x="2323575" y="3043000"/>
            <a:ext cx="429600" cy="397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0"/>
          <p:cNvSpPr/>
          <p:nvPr/>
        </p:nvSpPr>
        <p:spPr>
          <a:xfrm>
            <a:off x="3160600" y="3043000"/>
            <a:ext cx="429600" cy="397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0"/>
          <p:cNvSpPr txBox="1"/>
          <p:nvPr>
            <p:ph idx="4294967295" type="subTitle"/>
          </p:nvPr>
        </p:nvSpPr>
        <p:spPr>
          <a:xfrm>
            <a:off x="72000" y="87625"/>
            <a:ext cx="2337600" cy="3978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Numerical Variables</a:t>
            </a:r>
            <a:endParaRPr b="1" sz="1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p:nvPr/>
        </p:nvSpPr>
        <p:spPr>
          <a:xfrm>
            <a:off x="1243975"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3397700"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txBox="1"/>
          <p:nvPr>
            <p:ph idx="4294967295" type="subTitle"/>
          </p:nvPr>
        </p:nvSpPr>
        <p:spPr>
          <a:xfrm>
            <a:off x="3544175"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1500">
                <a:solidFill>
                  <a:schemeClr val="dk1"/>
                </a:solidFill>
              </a:rPr>
              <a:t>HeartDiseaseorAttack</a:t>
            </a:r>
            <a:endParaRPr b="1" sz="1500">
              <a:solidFill>
                <a:schemeClr val="dk1"/>
              </a:solidFill>
            </a:endParaRPr>
          </a:p>
        </p:txBody>
      </p:sp>
      <p:sp>
        <p:nvSpPr>
          <p:cNvPr id="378" name="Google Shape;378;p51"/>
          <p:cNvSpPr/>
          <p:nvPr/>
        </p:nvSpPr>
        <p:spPr>
          <a:xfrm>
            <a:off x="5551425" y="1640425"/>
            <a:ext cx="2063100" cy="10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txBox="1"/>
          <p:nvPr>
            <p:ph idx="4294967295" type="subTitle"/>
          </p:nvPr>
        </p:nvSpPr>
        <p:spPr>
          <a:xfrm>
            <a:off x="5697900"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sz="2000">
                <a:solidFill>
                  <a:schemeClr val="dk1"/>
                </a:solidFill>
              </a:rPr>
              <a:t>HighChol</a:t>
            </a:r>
            <a:endParaRPr b="1" sz="1600">
              <a:solidFill>
                <a:schemeClr val="dk1"/>
              </a:solidFill>
            </a:endParaRPr>
          </a:p>
        </p:txBody>
      </p:sp>
      <p:sp>
        <p:nvSpPr>
          <p:cNvPr id="380" name="Google Shape;380;p51"/>
          <p:cNvSpPr txBox="1"/>
          <p:nvPr>
            <p:ph idx="4294967295" type="subTitle"/>
          </p:nvPr>
        </p:nvSpPr>
        <p:spPr>
          <a:xfrm>
            <a:off x="1398100" y="1710013"/>
            <a:ext cx="1762500" cy="9906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2000">
                <a:solidFill>
                  <a:schemeClr val="dk1"/>
                </a:solidFill>
              </a:rPr>
              <a:t>DiffWalk</a:t>
            </a:r>
            <a:endParaRPr b="1" sz="2000">
              <a:solidFill>
                <a:schemeClr val="dk1"/>
              </a:solidFill>
            </a:endParaRPr>
          </a:p>
        </p:txBody>
      </p:sp>
      <p:sp>
        <p:nvSpPr>
          <p:cNvPr id="381" name="Google Shape;381;p51"/>
          <p:cNvSpPr/>
          <p:nvPr/>
        </p:nvSpPr>
        <p:spPr>
          <a:xfrm>
            <a:off x="6464775" y="3096375"/>
            <a:ext cx="2063100" cy="180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txBox="1"/>
          <p:nvPr>
            <p:ph idx="4294967295" type="subTitle"/>
          </p:nvPr>
        </p:nvSpPr>
        <p:spPr>
          <a:xfrm>
            <a:off x="6575175" y="3224075"/>
            <a:ext cx="1842300" cy="66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Highest chi-square statistic and lowest p-value with diabetes_binary</a:t>
            </a:r>
            <a:endParaRPr b="1" sz="1500">
              <a:solidFill>
                <a:schemeClr val="lt1"/>
              </a:solidFill>
            </a:endParaRPr>
          </a:p>
        </p:txBody>
      </p:sp>
      <p:pic>
        <p:nvPicPr>
          <p:cNvPr id="383" name="Google Shape;383;p51"/>
          <p:cNvPicPr preferRelativeResize="0"/>
          <p:nvPr/>
        </p:nvPicPr>
        <p:blipFill>
          <a:blip r:embed="rId3">
            <a:alphaModFix/>
          </a:blip>
          <a:stretch>
            <a:fillRect/>
          </a:stretch>
        </p:blipFill>
        <p:spPr>
          <a:xfrm>
            <a:off x="288025" y="3053182"/>
            <a:ext cx="2099330" cy="1129795"/>
          </a:xfrm>
          <a:prstGeom prst="rect">
            <a:avLst/>
          </a:prstGeom>
          <a:noFill/>
          <a:ln>
            <a:noFill/>
          </a:ln>
        </p:spPr>
      </p:pic>
      <p:pic>
        <p:nvPicPr>
          <p:cNvPr id="384" name="Google Shape;384;p51"/>
          <p:cNvPicPr preferRelativeResize="0"/>
          <p:nvPr/>
        </p:nvPicPr>
        <p:blipFill>
          <a:blip r:embed="rId4">
            <a:alphaModFix/>
          </a:blip>
          <a:stretch>
            <a:fillRect/>
          </a:stretch>
        </p:blipFill>
        <p:spPr>
          <a:xfrm>
            <a:off x="3815942" y="3050025"/>
            <a:ext cx="2099058" cy="1136135"/>
          </a:xfrm>
          <a:prstGeom prst="rect">
            <a:avLst/>
          </a:prstGeom>
          <a:noFill/>
          <a:ln>
            <a:noFill/>
          </a:ln>
        </p:spPr>
      </p:pic>
      <p:pic>
        <p:nvPicPr>
          <p:cNvPr id="385" name="Google Shape;385;p51"/>
          <p:cNvPicPr preferRelativeResize="0"/>
          <p:nvPr/>
        </p:nvPicPr>
        <p:blipFill>
          <a:blip r:embed="rId5">
            <a:alphaModFix/>
          </a:blip>
          <a:stretch>
            <a:fillRect/>
          </a:stretch>
        </p:blipFill>
        <p:spPr>
          <a:xfrm>
            <a:off x="1716616" y="3809904"/>
            <a:ext cx="2099341" cy="1136108"/>
          </a:xfrm>
          <a:prstGeom prst="rect">
            <a:avLst/>
          </a:prstGeom>
          <a:noFill/>
          <a:ln>
            <a:noFill/>
          </a:ln>
        </p:spPr>
      </p:pic>
      <p:sp>
        <p:nvSpPr>
          <p:cNvPr id="386" name="Google Shape;386;p51"/>
          <p:cNvSpPr txBox="1"/>
          <p:nvPr>
            <p:ph type="title"/>
          </p:nvPr>
        </p:nvSpPr>
        <p:spPr>
          <a:xfrm>
            <a:off x="717900" y="5477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Feature variables chosen for machine learning</a:t>
            </a:r>
            <a:endParaRPr sz="2300"/>
          </a:p>
        </p:txBody>
      </p:sp>
      <p:sp>
        <p:nvSpPr>
          <p:cNvPr id="387" name="Google Shape;387;p51"/>
          <p:cNvSpPr txBox="1"/>
          <p:nvPr>
            <p:ph idx="4294967295" type="subTitle"/>
          </p:nvPr>
        </p:nvSpPr>
        <p:spPr>
          <a:xfrm>
            <a:off x="72000" y="87625"/>
            <a:ext cx="3325800" cy="3978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chemeClr val="lt1"/>
                </a:solidFill>
              </a:rPr>
              <a:t>Categorical</a:t>
            </a:r>
            <a:r>
              <a:rPr b="1" lang="en" sz="1500">
                <a:solidFill>
                  <a:schemeClr val="lt1"/>
                </a:solidFill>
              </a:rPr>
              <a:t> Variables (</a:t>
            </a:r>
            <a:r>
              <a:rPr b="1" lang="en" sz="1500">
                <a:solidFill>
                  <a:schemeClr val="lt1"/>
                </a:solidFill>
              </a:rPr>
              <a:t>Binary)</a:t>
            </a:r>
            <a:endParaRPr b="1" sz="1500">
              <a:solidFill>
                <a:schemeClr val="lt1"/>
              </a:solidFill>
            </a:endParaRPr>
          </a:p>
        </p:txBody>
      </p:sp>
      <p:sp>
        <p:nvSpPr>
          <p:cNvPr id="388" name="Google Shape;388;p51"/>
          <p:cNvSpPr/>
          <p:nvPr/>
        </p:nvSpPr>
        <p:spPr>
          <a:xfrm>
            <a:off x="3799125" y="3281975"/>
            <a:ext cx="2132700" cy="28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1699938" y="4051600"/>
            <a:ext cx="2132700" cy="28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288025" y="3281975"/>
            <a:ext cx="2132700" cy="28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txBox="1"/>
          <p:nvPr/>
        </p:nvSpPr>
        <p:spPr>
          <a:xfrm>
            <a:off x="1648500" y="2271838"/>
            <a:ext cx="142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a:ea typeface="Montserrat"/>
                <a:cs typeface="Montserrat"/>
                <a:sym typeface="Montserrat"/>
              </a:rPr>
              <a:t>(Difficulty walking or climbing stairs)</a:t>
            </a:r>
            <a:endParaRPr sz="900">
              <a:latin typeface="Montserrat"/>
              <a:ea typeface="Montserrat"/>
              <a:cs typeface="Montserrat"/>
              <a:sym typeface="Montserrat"/>
            </a:endParaRPr>
          </a:p>
        </p:txBody>
      </p:sp>
      <p:sp>
        <p:nvSpPr>
          <p:cNvPr id="392" name="Google Shape;392;p51"/>
          <p:cNvSpPr txBox="1"/>
          <p:nvPr/>
        </p:nvSpPr>
        <p:spPr>
          <a:xfrm>
            <a:off x="5931825" y="2341150"/>
            <a:ext cx="142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ontserrat"/>
                <a:ea typeface="Montserrat"/>
                <a:cs typeface="Montserrat"/>
                <a:sym typeface="Montserrat"/>
              </a:rPr>
              <a:t>(High Cholesterol)</a:t>
            </a:r>
            <a:endParaRPr sz="9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009575" y="2576825"/>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Machine Learning</a:t>
            </a:r>
            <a:endParaRPr sz="4000"/>
          </a:p>
        </p:txBody>
      </p:sp>
      <p:sp>
        <p:nvSpPr>
          <p:cNvPr id="398" name="Google Shape;398;p52"/>
          <p:cNvSpPr txBox="1"/>
          <p:nvPr>
            <p:ph idx="2" type="title"/>
          </p:nvPr>
        </p:nvSpPr>
        <p:spPr>
          <a:xfrm>
            <a:off x="3968425" y="12726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Model Selection</a:t>
            </a:r>
            <a:endParaRPr sz="5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4"/>
          <p:cNvSpPr txBox="1"/>
          <p:nvPr>
            <p:ph idx="4294967295" type="subTitle"/>
          </p:nvPr>
        </p:nvSpPr>
        <p:spPr>
          <a:xfrm>
            <a:off x="1162338" y="710425"/>
            <a:ext cx="1868100" cy="10185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solidFill>
                  <a:schemeClr val="lt1"/>
                </a:solidFill>
              </a:rPr>
              <a:t>Logistic Regression</a:t>
            </a:r>
            <a:endParaRPr b="1" sz="2000">
              <a:solidFill>
                <a:schemeClr val="lt1"/>
              </a:solidFill>
            </a:endParaRPr>
          </a:p>
        </p:txBody>
      </p:sp>
      <p:sp>
        <p:nvSpPr>
          <p:cNvPr id="410" name="Google Shape;410;p54"/>
          <p:cNvSpPr txBox="1"/>
          <p:nvPr>
            <p:ph idx="4294967295" type="subTitle"/>
          </p:nvPr>
        </p:nvSpPr>
        <p:spPr>
          <a:xfrm>
            <a:off x="6113575" y="710425"/>
            <a:ext cx="1868100" cy="11868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sz="2000">
                <a:solidFill>
                  <a:schemeClr val="lt1"/>
                </a:solidFill>
              </a:rPr>
              <a:t>Support Vector Machine</a:t>
            </a:r>
            <a:endParaRPr b="1" sz="2000">
              <a:solidFill>
                <a:schemeClr val="lt1"/>
              </a:solidFill>
            </a:endParaRPr>
          </a:p>
        </p:txBody>
      </p:sp>
      <p:sp>
        <p:nvSpPr>
          <p:cNvPr id="411" name="Google Shape;411;p54"/>
          <p:cNvSpPr txBox="1"/>
          <p:nvPr>
            <p:ph idx="4294967295" type="subTitle"/>
          </p:nvPr>
        </p:nvSpPr>
        <p:spPr>
          <a:xfrm>
            <a:off x="3614575" y="710422"/>
            <a:ext cx="1868100" cy="915000"/>
          </a:xfrm>
          <a:prstGeom prst="rect">
            <a:avLst/>
          </a:prstGeom>
          <a:solidFill>
            <a:schemeClr val="dk2"/>
          </a:solid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lt1"/>
                </a:solidFill>
              </a:rPr>
              <a:t>Random Forest</a:t>
            </a:r>
            <a:endParaRPr b="1" sz="2000">
              <a:solidFill>
                <a:schemeClr val="lt1"/>
              </a:solidFill>
            </a:endParaRPr>
          </a:p>
          <a:p>
            <a:pPr indent="0" lvl="0" marL="0" rtl="0" algn="ctr">
              <a:spcBef>
                <a:spcPts val="1600"/>
              </a:spcBef>
              <a:spcAft>
                <a:spcPts val="1600"/>
              </a:spcAft>
              <a:buNone/>
            </a:pPr>
            <a:r>
              <a:t/>
            </a:r>
            <a:endParaRPr b="1" sz="2000">
              <a:solidFill>
                <a:schemeClr val="lt1"/>
              </a:solidFill>
            </a:endParaRPr>
          </a:p>
        </p:txBody>
      </p:sp>
      <p:sp>
        <p:nvSpPr>
          <p:cNvPr id="412" name="Google Shape;412;p54"/>
          <p:cNvSpPr/>
          <p:nvPr/>
        </p:nvSpPr>
        <p:spPr>
          <a:xfrm>
            <a:off x="1448575" y="2612375"/>
            <a:ext cx="6200100" cy="187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100"/>
              <a:buFont typeface="Arial"/>
              <a:buNone/>
            </a:pPr>
            <a:r>
              <a:rPr lang="en" sz="1300">
                <a:solidFill>
                  <a:schemeClr val="dk1"/>
                </a:solidFill>
                <a:latin typeface="Montserrat SemiBold"/>
                <a:ea typeface="Montserrat SemiBold"/>
                <a:cs typeface="Montserrat SemiBold"/>
                <a:sym typeface="Montserrat SemiBold"/>
              </a:rPr>
              <a:t>All three models can handle both categorical binary predictor variables (DiffWalk, HeartDiseaseorAttack, HighChol) and numerical predictor variables (BMI, Glucose, SkinThickness). They can also handle the binary response variable (Diabetes_binary).</a:t>
            </a:r>
            <a:endParaRPr sz="1300">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Model Training</a:t>
            </a:r>
            <a:endParaRPr sz="5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r>
              <a:rPr lang="en"/>
              <a:t>  </a:t>
            </a:r>
            <a:endParaRPr/>
          </a:p>
        </p:txBody>
      </p:sp>
      <p:sp>
        <p:nvSpPr>
          <p:cNvPr id="423" name="Google Shape;423;p56"/>
          <p:cNvSpPr txBox="1"/>
          <p:nvPr/>
        </p:nvSpPr>
        <p:spPr>
          <a:xfrm>
            <a:off x="683550" y="1440200"/>
            <a:ext cx="77769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Logistic regression is a statistical method used for binary classification</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It estimates the probability of an event using a logistic function</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An optimization algorithm is used to fit the model parameters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It can predict the probability of having diabetes based on predictor variables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4009575" y="2576825"/>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Problem Formulation</a:t>
            </a:r>
            <a:endParaRPr sz="4000"/>
          </a:p>
        </p:txBody>
      </p:sp>
      <p:sp>
        <p:nvSpPr>
          <p:cNvPr id="205" name="Google Shape;205;p30"/>
          <p:cNvSpPr txBox="1"/>
          <p:nvPr>
            <p:ph idx="2" type="title"/>
          </p:nvPr>
        </p:nvSpPr>
        <p:spPr>
          <a:xfrm>
            <a:off x="3968425" y="12726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a:t>
            </a:r>
            <a:endParaRPr/>
          </a:p>
        </p:txBody>
      </p:sp>
      <p:pic>
        <p:nvPicPr>
          <p:cNvPr id="429" name="Google Shape;429;p57"/>
          <p:cNvPicPr preferRelativeResize="0"/>
          <p:nvPr/>
        </p:nvPicPr>
        <p:blipFill>
          <a:blip r:embed="rId3">
            <a:alphaModFix/>
          </a:blip>
          <a:stretch>
            <a:fillRect/>
          </a:stretch>
        </p:blipFill>
        <p:spPr>
          <a:xfrm>
            <a:off x="491475" y="1125025"/>
            <a:ext cx="6123051" cy="3036858"/>
          </a:xfrm>
          <a:prstGeom prst="rect">
            <a:avLst/>
          </a:prstGeom>
          <a:noFill/>
          <a:ln>
            <a:noFill/>
          </a:ln>
        </p:spPr>
      </p:pic>
      <p:sp>
        <p:nvSpPr>
          <p:cNvPr id="430" name="Google Shape;430;p57"/>
          <p:cNvSpPr txBox="1"/>
          <p:nvPr/>
        </p:nvSpPr>
        <p:spPr>
          <a:xfrm>
            <a:off x="6665975" y="1501925"/>
            <a:ext cx="2314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Response variable: </a:t>
            </a:r>
            <a:r>
              <a:rPr lang="en" sz="1300">
                <a:solidFill>
                  <a:schemeClr val="dk1"/>
                </a:solidFill>
                <a:latin typeface="Montserrat"/>
                <a:ea typeface="Montserrat"/>
                <a:cs typeface="Montserrat"/>
                <a:sym typeface="Montserrat"/>
              </a:rPr>
              <a:t>'Diabetes_binary' with 1 indicating presence and 0 indicating absence</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1"/>
                </a:solidFill>
                <a:latin typeface="Montserrat"/>
                <a:ea typeface="Montserrat"/>
                <a:cs typeface="Montserrat"/>
                <a:sym typeface="Montserrat"/>
              </a:rPr>
              <a:t>Predictor variables: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1"/>
                </a:solidFill>
                <a:latin typeface="Montserrat"/>
                <a:ea typeface="Montserrat"/>
                <a:cs typeface="Montserrat"/>
                <a:sym typeface="Montserrat"/>
              </a:rPr>
              <a:t>'Diff Walk', 'HeartDiseaseorAttack', 'HighChol', 'BMI', 'Glucose', and 'SkinThickness'</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436" name="Google Shape;436;p58"/>
          <p:cNvSpPr txBox="1"/>
          <p:nvPr>
            <p:ph idx="4294967295" type="body"/>
          </p:nvPr>
        </p:nvSpPr>
        <p:spPr>
          <a:xfrm>
            <a:off x="717800" y="1263750"/>
            <a:ext cx="7708200" cy="3023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Random Forest is an ensemble machine learning algorithm that combines multiple decision trees to create a powerful predictive model</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It uses subsets of data and features to create decision trees</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The algorithm aggregates the predictions for the final outcome</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Suitable for classification and regression tasks</a:t>
            </a:r>
            <a:endParaRPr sz="1400">
              <a:solidFill>
                <a:schemeClr val="dk1"/>
              </a:solidFill>
            </a:endParaRPr>
          </a:p>
          <a:p>
            <a:pPr indent="0" lvl="0" marL="457200" rtl="0" algn="l">
              <a:lnSpc>
                <a:spcPct val="115000"/>
              </a:lnSpc>
              <a:spcBef>
                <a:spcPts val="1000"/>
              </a:spcBef>
              <a:spcAft>
                <a:spcPts val="1000"/>
              </a:spcAft>
              <a:buNone/>
            </a:pPr>
            <a:r>
              <a:t/>
            </a:r>
            <a:endParaRPr sz="1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Classification </a:t>
            </a:r>
            <a:endParaRPr/>
          </a:p>
        </p:txBody>
      </p:sp>
      <p:pic>
        <p:nvPicPr>
          <p:cNvPr id="442" name="Google Shape;442;p59"/>
          <p:cNvPicPr preferRelativeResize="0"/>
          <p:nvPr/>
        </p:nvPicPr>
        <p:blipFill>
          <a:blip r:embed="rId3">
            <a:alphaModFix/>
          </a:blip>
          <a:stretch>
            <a:fillRect/>
          </a:stretch>
        </p:blipFill>
        <p:spPr>
          <a:xfrm>
            <a:off x="0" y="1047387"/>
            <a:ext cx="9144003" cy="1835051"/>
          </a:xfrm>
          <a:prstGeom prst="rect">
            <a:avLst/>
          </a:prstGeom>
          <a:noFill/>
          <a:ln>
            <a:noFill/>
          </a:ln>
        </p:spPr>
      </p:pic>
      <p:cxnSp>
        <p:nvCxnSpPr>
          <p:cNvPr id="443" name="Google Shape;443;p59"/>
          <p:cNvCxnSpPr/>
          <p:nvPr/>
        </p:nvCxnSpPr>
        <p:spPr>
          <a:xfrm>
            <a:off x="2137200" y="3291275"/>
            <a:ext cx="470100" cy="0"/>
          </a:xfrm>
          <a:prstGeom prst="straightConnector1">
            <a:avLst/>
          </a:prstGeom>
          <a:noFill/>
          <a:ln cap="flat" cmpd="sng" w="28575">
            <a:solidFill>
              <a:schemeClr val="dk2"/>
            </a:solidFill>
            <a:prstDash val="solid"/>
            <a:round/>
            <a:headEnd len="med" w="med" type="none"/>
            <a:tailEnd len="med" w="med" type="none"/>
          </a:ln>
        </p:spPr>
      </p:cxnSp>
      <p:cxnSp>
        <p:nvCxnSpPr>
          <p:cNvPr id="444" name="Google Shape;444;p59"/>
          <p:cNvCxnSpPr/>
          <p:nvPr/>
        </p:nvCxnSpPr>
        <p:spPr>
          <a:xfrm>
            <a:off x="2142951" y="4149339"/>
            <a:ext cx="466200" cy="1500"/>
          </a:xfrm>
          <a:prstGeom prst="straightConnector1">
            <a:avLst/>
          </a:prstGeom>
          <a:noFill/>
          <a:ln cap="flat" cmpd="sng" w="28575">
            <a:solidFill>
              <a:schemeClr val="dk2"/>
            </a:solidFill>
            <a:prstDash val="solid"/>
            <a:round/>
            <a:headEnd len="med" w="med" type="none"/>
            <a:tailEnd len="med" w="med" type="none"/>
          </a:ln>
        </p:spPr>
      </p:cxnSp>
      <p:cxnSp>
        <p:nvCxnSpPr>
          <p:cNvPr id="445" name="Google Shape;445;p59"/>
          <p:cNvCxnSpPr/>
          <p:nvPr/>
        </p:nvCxnSpPr>
        <p:spPr>
          <a:xfrm>
            <a:off x="1691061" y="3654908"/>
            <a:ext cx="466200" cy="1500"/>
          </a:xfrm>
          <a:prstGeom prst="straightConnector1">
            <a:avLst/>
          </a:prstGeom>
          <a:noFill/>
          <a:ln cap="flat" cmpd="sng" w="28575">
            <a:solidFill>
              <a:schemeClr val="dk2"/>
            </a:solidFill>
            <a:prstDash val="solid"/>
            <a:round/>
            <a:headEnd len="med" w="med" type="none"/>
            <a:tailEnd len="med" w="med" type="none"/>
          </a:ln>
        </p:spPr>
      </p:cxnSp>
      <p:sp>
        <p:nvSpPr>
          <p:cNvPr id="446" name="Google Shape;446;p59"/>
          <p:cNvSpPr/>
          <p:nvPr/>
        </p:nvSpPr>
        <p:spPr>
          <a:xfrm>
            <a:off x="469713" y="3423242"/>
            <a:ext cx="1440900" cy="48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9"/>
          <p:cNvSpPr/>
          <p:nvPr/>
        </p:nvSpPr>
        <p:spPr>
          <a:xfrm>
            <a:off x="2306431" y="3094475"/>
            <a:ext cx="1440900" cy="63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9"/>
          <p:cNvSpPr/>
          <p:nvPr/>
        </p:nvSpPr>
        <p:spPr>
          <a:xfrm>
            <a:off x="2306431" y="3881461"/>
            <a:ext cx="1440900" cy="63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9"/>
          <p:cNvSpPr txBox="1"/>
          <p:nvPr>
            <p:ph idx="4294967295" type="subTitle"/>
          </p:nvPr>
        </p:nvSpPr>
        <p:spPr>
          <a:xfrm>
            <a:off x="392875" y="3497980"/>
            <a:ext cx="1497000" cy="41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lt1"/>
                </a:solidFill>
              </a:rPr>
              <a:t>Variables</a:t>
            </a:r>
            <a:endParaRPr b="1" sz="1600">
              <a:solidFill>
                <a:schemeClr val="lt1"/>
              </a:solidFill>
            </a:endParaRPr>
          </a:p>
        </p:txBody>
      </p:sp>
      <p:sp>
        <p:nvSpPr>
          <p:cNvPr id="450" name="Google Shape;450;p59"/>
          <p:cNvSpPr txBox="1"/>
          <p:nvPr>
            <p:ph idx="4294967295" type="subTitle"/>
          </p:nvPr>
        </p:nvSpPr>
        <p:spPr>
          <a:xfrm>
            <a:off x="2278374" y="3206586"/>
            <a:ext cx="1497000" cy="41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solidFill>
                  <a:schemeClr val="accent1"/>
                </a:solidFill>
              </a:rPr>
              <a:t>Numerical</a:t>
            </a:r>
            <a:endParaRPr b="1" sz="1600">
              <a:solidFill>
                <a:schemeClr val="accent1"/>
              </a:solidFill>
            </a:endParaRPr>
          </a:p>
        </p:txBody>
      </p:sp>
      <p:sp>
        <p:nvSpPr>
          <p:cNvPr id="451" name="Google Shape;451;p59"/>
          <p:cNvSpPr txBox="1"/>
          <p:nvPr>
            <p:ph idx="4294967295" type="subTitle"/>
          </p:nvPr>
        </p:nvSpPr>
        <p:spPr>
          <a:xfrm>
            <a:off x="2278386" y="3843431"/>
            <a:ext cx="14970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rPr>
              <a:t>Categorical</a:t>
            </a:r>
            <a:endParaRPr b="1" sz="1500">
              <a:solidFill>
                <a:schemeClr val="accent1"/>
              </a:solidFill>
            </a:endParaRPr>
          </a:p>
          <a:p>
            <a:pPr indent="0" lvl="0" marL="0" rtl="0" algn="ctr">
              <a:spcBef>
                <a:spcPts val="0"/>
              </a:spcBef>
              <a:spcAft>
                <a:spcPts val="0"/>
              </a:spcAft>
              <a:buNone/>
            </a:pPr>
            <a:r>
              <a:rPr b="1" lang="en" sz="1500">
                <a:solidFill>
                  <a:schemeClr val="accent1"/>
                </a:solidFill>
              </a:rPr>
              <a:t>(Binary)</a:t>
            </a:r>
            <a:r>
              <a:rPr b="1" lang="en">
                <a:solidFill>
                  <a:schemeClr val="accent1"/>
                </a:solidFill>
              </a:rPr>
              <a:t> </a:t>
            </a:r>
            <a:endParaRPr b="1">
              <a:solidFill>
                <a:schemeClr val="accent1"/>
              </a:solidFill>
            </a:endParaRPr>
          </a:p>
        </p:txBody>
      </p:sp>
      <p:cxnSp>
        <p:nvCxnSpPr>
          <p:cNvPr id="452" name="Google Shape;452;p59"/>
          <p:cNvCxnSpPr/>
          <p:nvPr/>
        </p:nvCxnSpPr>
        <p:spPr>
          <a:xfrm>
            <a:off x="2151425" y="3298400"/>
            <a:ext cx="7500" cy="855900"/>
          </a:xfrm>
          <a:prstGeom prst="straightConnector1">
            <a:avLst/>
          </a:prstGeom>
          <a:noFill/>
          <a:ln cap="flat" cmpd="sng" w="28575">
            <a:solidFill>
              <a:schemeClr val="dk2"/>
            </a:solidFill>
            <a:prstDash val="solid"/>
            <a:round/>
            <a:headEnd len="med" w="med" type="none"/>
            <a:tailEnd len="med" w="med" type="none"/>
          </a:ln>
        </p:spPr>
      </p:cxnSp>
      <p:sp>
        <p:nvSpPr>
          <p:cNvPr id="453" name="Google Shape;453;p59"/>
          <p:cNvSpPr txBox="1"/>
          <p:nvPr/>
        </p:nvSpPr>
        <p:spPr>
          <a:xfrm>
            <a:off x="3935963" y="3103975"/>
            <a:ext cx="478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Splits the data into intervals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Creates decision trees based on the intervals</a:t>
            </a:r>
            <a:endParaRPr>
              <a:latin typeface="Montserrat"/>
              <a:ea typeface="Montserrat"/>
              <a:cs typeface="Montserrat"/>
              <a:sym typeface="Montserrat"/>
            </a:endParaRPr>
          </a:p>
        </p:txBody>
      </p:sp>
      <p:sp>
        <p:nvSpPr>
          <p:cNvPr id="454" name="Google Shape;454;p59"/>
          <p:cNvSpPr txBox="1"/>
          <p:nvPr/>
        </p:nvSpPr>
        <p:spPr>
          <a:xfrm>
            <a:off x="3935963" y="3843425"/>
            <a:ext cx="4787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0.5 is used as the threshold for deciding whether a sample belongs to one class or another.</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 Vector Machine (SVM)</a:t>
            </a:r>
            <a:endParaRPr/>
          </a:p>
        </p:txBody>
      </p:sp>
      <p:pic>
        <p:nvPicPr>
          <p:cNvPr id="460" name="Google Shape;460;p60"/>
          <p:cNvPicPr preferRelativeResize="0"/>
          <p:nvPr/>
        </p:nvPicPr>
        <p:blipFill>
          <a:blip r:embed="rId3">
            <a:alphaModFix/>
          </a:blip>
          <a:stretch>
            <a:fillRect/>
          </a:stretch>
        </p:blipFill>
        <p:spPr>
          <a:xfrm>
            <a:off x="2260375" y="1639350"/>
            <a:ext cx="4443100" cy="3610025"/>
          </a:xfrm>
          <a:prstGeom prst="rect">
            <a:avLst/>
          </a:prstGeom>
          <a:noFill/>
          <a:ln>
            <a:noFill/>
          </a:ln>
        </p:spPr>
      </p:pic>
      <p:sp>
        <p:nvSpPr>
          <p:cNvPr id="461" name="Google Shape;461;p60"/>
          <p:cNvSpPr txBox="1"/>
          <p:nvPr/>
        </p:nvSpPr>
        <p:spPr>
          <a:xfrm>
            <a:off x="928875" y="1023750"/>
            <a:ext cx="710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SVM is an algorithm that finds a hyperplane that best separates the data points of different classes and has the </a:t>
            </a:r>
            <a:r>
              <a:rPr lang="en">
                <a:latin typeface="Montserrat"/>
                <a:ea typeface="Montserrat"/>
                <a:cs typeface="Montserrat"/>
                <a:sym typeface="Montserrat"/>
              </a:rPr>
              <a:t>maximum</a:t>
            </a:r>
            <a:r>
              <a:rPr lang="en">
                <a:latin typeface="Montserrat"/>
                <a:ea typeface="Montserrat"/>
                <a:cs typeface="Montserrat"/>
                <a:sym typeface="Montserrat"/>
              </a:rPr>
              <a:t> margin</a:t>
            </a:r>
            <a:endParaRPr>
              <a:latin typeface="Montserrat"/>
              <a:ea typeface="Montserrat"/>
              <a:cs typeface="Montserrat"/>
              <a:sym typeface="Montserrat"/>
            </a:endParaRPr>
          </a:p>
        </p:txBody>
      </p:sp>
      <p:sp>
        <p:nvSpPr>
          <p:cNvPr id="462" name="Google Shape;462;p60"/>
          <p:cNvSpPr/>
          <p:nvPr/>
        </p:nvSpPr>
        <p:spPr>
          <a:xfrm rot="1968427">
            <a:off x="3059300" y="3853586"/>
            <a:ext cx="1609044" cy="448361"/>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a:blip r:embed="rId3">
            <a:alphaModFix/>
          </a:blip>
          <a:stretch>
            <a:fillRect/>
          </a:stretch>
        </p:blipFill>
        <p:spPr>
          <a:xfrm>
            <a:off x="532800" y="1691774"/>
            <a:ext cx="2761075" cy="1531152"/>
          </a:xfrm>
          <a:prstGeom prst="rect">
            <a:avLst/>
          </a:prstGeom>
          <a:noFill/>
          <a:ln>
            <a:noFill/>
          </a:ln>
        </p:spPr>
      </p:pic>
      <p:pic>
        <p:nvPicPr>
          <p:cNvPr id="468" name="Google Shape;468;p61"/>
          <p:cNvPicPr preferRelativeResize="0"/>
          <p:nvPr/>
        </p:nvPicPr>
        <p:blipFill>
          <a:blip r:embed="rId4">
            <a:alphaModFix/>
          </a:blip>
          <a:stretch>
            <a:fillRect/>
          </a:stretch>
        </p:blipFill>
        <p:spPr>
          <a:xfrm>
            <a:off x="5668125" y="1657826"/>
            <a:ext cx="2761075" cy="1571820"/>
          </a:xfrm>
          <a:prstGeom prst="rect">
            <a:avLst/>
          </a:prstGeom>
          <a:noFill/>
          <a:ln>
            <a:noFill/>
          </a:ln>
        </p:spPr>
      </p:pic>
      <p:pic>
        <p:nvPicPr>
          <p:cNvPr id="469" name="Google Shape;469;p61"/>
          <p:cNvPicPr preferRelativeResize="0"/>
          <p:nvPr/>
        </p:nvPicPr>
        <p:blipFill>
          <a:blip r:embed="rId5">
            <a:alphaModFix/>
          </a:blip>
          <a:stretch>
            <a:fillRect/>
          </a:stretch>
        </p:blipFill>
        <p:spPr>
          <a:xfrm>
            <a:off x="3625150" y="3163275"/>
            <a:ext cx="2190150" cy="1620175"/>
          </a:xfrm>
          <a:prstGeom prst="rect">
            <a:avLst/>
          </a:prstGeom>
          <a:noFill/>
          <a:ln>
            <a:noFill/>
          </a:ln>
        </p:spPr>
      </p:pic>
      <p:sp>
        <p:nvSpPr>
          <p:cNvPr id="470" name="Google Shape;470;p61"/>
          <p:cNvSpPr txBox="1"/>
          <p:nvPr>
            <p:ph type="title"/>
          </p:nvPr>
        </p:nvSpPr>
        <p:spPr>
          <a:xfrm>
            <a:off x="479050" y="1221075"/>
            <a:ext cx="31461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Logistic Regression Model</a:t>
            </a:r>
            <a:endParaRPr sz="1600">
              <a:solidFill>
                <a:schemeClr val="dk1"/>
              </a:solidFill>
            </a:endParaRPr>
          </a:p>
        </p:txBody>
      </p:sp>
      <p:sp>
        <p:nvSpPr>
          <p:cNvPr id="471" name="Google Shape;471;p61"/>
          <p:cNvSpPr txBox="1"/>
          <p:nvPr>
            <p:ph type="title"/>
          </p:nvPr>
        </p:nvSpPr>
        <p:spPr>
          <a:xfrm>
            <a:off x="5616700" y="1221075"/>
            <a:ext cx="1886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Random Forest</a:t>
            </a:r>
            <a:endParaRPr sz="1600">
              <a:solidFill>
                <a:schemeClr val="dk1"/>
              </a:solidFill>
            </a:endParaRPr>
          </a:p>
        </p:txBody>
      </p:sp>
      <p:sp>
        <p:nvSpPr>
          <p:cNvPr id="472" name="Google Shape;472;p61"/>
          <p:cNvSpPr txBox="1"/>
          <p:nvPr>
            <p:ph type="title"/>
          </p:nvPr>
        </p:nvSpPr>
        <p:spPr>
          <a:xfrm>
            <a:off x="3625150" y="2692575"/>
            <a:ext cx="14463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SVM Model</a:t>
            </a:r>
            <a:endParaRPr sz="1600">
              <a:solidFill>
                <a:schemeClr val="dk1"/>
              </a:solidFill>
            </a:endParaRPr>
          </a:p>
        </p:txBody>
      </p:sp>
      <p:sp>
        <p:nvSpPr>
          <p:cNvPr id="473" name="Google Shape;473;p61"/>
          <p:cNvSpPr txBox="1"/>
          <p:nvPr>
            <p:ph type="title"/>
          </p:nvPr>
        </p:nvSpPr>
        <p:spPr>
          <a:xfrm>
            <a:off x="326900" y="177425"/>
            <a:ext cx="7708200" cy="9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using our models</a:t>
            </a:r>
            <a:endParaRPr/>
          </a:p>
        </p:txBody>
      </p:sp>
      <p:sp>
        <p:nvSpPr>
          <p:cNvPr id="474" name="Google Shape;474;p61"/>
          <p:cNvSpPr/>
          <p:nvPr/>
        </p:nvSpPr>
        <p:spPr>
          <a:xfrm>
            <a:off x="493775" y="2818650"/>
            <a:ext cx="2761200" cy="470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3454525" y="4380375"/>
            <a:ext cx="2761200" cy="470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5668063" y="2800725"/>
            <a:ext cx="2761200" cy="470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6645400" y="3773750"/>
            <a:ext cx="1872300" cy="1050900"/>
          </a:xfrm>
          <a:prstGeom prst="roundRect">
            <a:avLst>
              <a:gd fmla="val 16667" name="adj"/>
            </a:avLst>
          </a:prstGeom>
          <a:solidFill>
            <a:srgbClr val="4A8C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Consistent and similar prediction results</a:t>
            </a:r>
            <a:endParaRPr b="1">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713225" y="141215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Model Evaluation</a:t>
            </a:r>
            <a:endParaRPr sz="5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ph type="title"/>
          </p:nvPr>
        </p:nvSpPr>
        <p:spPr>
          <a:xfrm>
            <a:off x="717800" y="230775"/>
            <a:ext cx="7708200" cy="5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pic>
        <p:nvPicPr>
          <p:cNvPr id="488" name="Google Shape;488;p63"/>
          <p:cNvPicPr preferRelativeResize="0"/>
          <p:nvPr/>
        </p:nvPicPr>
        <p:blipFill>
          <a:blip r:embed="rId3">
            <a:alphaModFix/>
          </a:blip>
          <a:stretch>
            <a:fillRect/>
          </a:stretch>
        </p:blipFill>
        <p:spPr>
          <a:xfrm>
            <a:off x="1075063" y="829475"/>
            <a:ext cx="6323524" cy="2472649"/>
          </a:xfrm>
          <a:prstGeom prst="rect">
            <a:avLst/>
          </a:prstGeom>
          <a:noFill/>
          <a:ln>
            <a:noFill/>
          </a:ln>
        </p:spPr>
      </p:pic>
      <p:sp>
        <p:nvSpPr>
          <p:cNvPr id="489" name="Google Shape;489;p63"/>
          <p:cNvSpPr txBox="1"/>
          <p:nvPr/>
        </p:nvSpPr>
        <p:spPr>
          <a:xfrm>
            <a:off x="1221387" y="3497575"/>
            <a:ext cx="320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TPR = 0.949</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FPR = 0.008</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TNR = 0.992</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 0.051</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 Accuracy of 98.8%</a:t>
            </a:r>
            <a:endParaRPr>
              <a:latin typeface="Montserrat"/>
              <a:ea typeface="Montserrat"/>
              <a:cs typeface="Montserrat"/>
              <a:sym typeface="Montserrat"/>
            </a:endParaRPr>
          </a:p>
        </p:txBody>
      </p:sp>
      <p:sp>
        <p:nvSpPr>
          <p:cNvPr id="490" name="Google Shape;490;p63"/>
          <p:cNvSpPr txBox="1"/>
          <p:nvPr/>
        </p:nvSpPr>
        <p:spPr>
          <a:xfrm>
            <a:off x="5130437" y="3497575"/>
            <a:ext cx="2938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TPR = 0.340</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FPR = 0.065</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TNR = 0.935</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 0.660</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-&gt; Accuracy of 79.5%</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1757400" y="94550"/>
            <a:ext cx="5629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classification</a:t>
            </a:r>
            <a:endParaRPr/>
          </a:p>
        </p:txBody>
      </p:sp>
      <p:pic>
        <p:nvPicPr>
          <p:cNvPr id="496" name="Google Shape;496;p64"/>
          <p:cNvPicPr preferRelativeResize="0"/>
          <p:nvPr/>
        </p:nvPicPr>
        <p:blipFill>
          <a:blip r:embed="rId3">
            <a:alphaModFix/>
          </a:blip>
          <a:stretch>
            <a:fillRect/>
          </a:stretch>
        </p:blipFill>
        <p:spPr>
          <a:xfrm>
            <a:off x="997475" y="834950"/>
            <a:ext cx="3014141" cy="2642075"/>
          </a:xfrm>
          <a:prstGeom prst="rect">
            <a:avLst/>
          </a:prstGeom>
          <a:noFill/>
          <a:ln>
            <a:noFill/>
          </a:ln>
        </p:spPr>
      </p:pic>
      <p:pic>
        <p:nvPicPr>
          <p:cNvPr id="497" name="Google Shape;497;p64"/>
          <p:cNvPicPr preferRelativeResize="0"/>
          <p:nvPr/>
        </p:nvPicPr>
        <p:blipFill>
          <a:blip r:embed="rId4">
            <a:alphaModFix/>
          </a:blip>
          <a:stretch>
            <a:fillRect/>
          </a:stretch>
        </p:blipFill>
        <p:spPr>
          <a:xfrm>
            <a:off x="4536536" y="834950"/>
            <a:ext cx="2963238" cy="2642075"/>
          </a:xfrm>
          <a:prstGeom prst="rect">
            <a:avLst/>
          </a:prstGeom>
          <a:noFill/>
          <a:ln>
            <a:noFill/>
          </a:ln>
        </p:spPr>
      </p:pic>
      <p:sp>
        <p:nvSpPr>
          <p:cNvPr id="498" name="Google Shape;498;p64"/>
          <p:cNvSpPr txBox="1"/>
          <p:nvPr/>
        </p:nvSpPr>
        <p:spPr>
          <a:xfrm>
            <a:off x="1063325" y="3620275"/>
            <a:ext cx="320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TPR: 0.907</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FPR: 0.011</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TNR: 0.011</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0.093</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 Accuracy: 97.0%</a:t>
            </a:r>
            <a:endParaRPr>
              <a:latin typeface="Montserrat"/>
              <a:ea typeface="Montserrat"/>
              <a:cs typeface="Montserrat"/>
              <a:sym typeface="Montserrat"/>
            </a:endParaRPr>
          </a:p>
        </p:txBody>
      </p:sp>
      <p:sp>
        <p:nvSpPr>
          <p:cNvPr id="499" name="Google Shape;499;p64"/>
          <p:cNvSpPr txBox="1"/>
          <p:nvPr/>
        </p:nvSpPr>
        <p:spPr>
          <a:xfrm>
            <a:off x="4424250" y="3620275"/>
            <a:ext cx="320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TPR: 0.400</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FPR: 0.114</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TNR: 0.886</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0.600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-&gt;Accuracy: 74.0%</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type="title"/>
          </p:nvPr>
        </p:nvSpPr>
        <p:spPr>
          <a:xfrm>
            <a:off x="1895100" y="147550"/>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a:t>
            </a:r>
            <a:endParaRPr/>
          </a:p>
        </p:txBody>
      </p:sp>
      <p:pic>
        <p:nvPicPr>
          <p:cNvPr id="505" name="Google Shape;505;p65"/>
          <p:cNvPicPr preferRelativeResize="0"/>
          <p:nvPr/>
        </p:nvPicPr>
        <p:blipFill>
          <a:blip r:embed="rId3">
            <a:alphaModFix/>
          </a:blip>
          <a:stretch>
            <a:fillRect/>
          </a:stretch>
        </p:blipFill>
        <p:spPr>
          <a:xfrm>
            <a:off x="701799" y="887950"/>
            <a:ext cx="2938500" cy="2475900"/>
          </a:xfrm>
          <a:prstGeom prst="rect">
            <a:avLst/>
          </a:prstGeom>
          <a:noFill/>
          <a:ln>
            <a:noFill/>
          </a:ln>
        </p:spPr>
      </p:pic>
      <p:pic>
        <p:nvPicPr>
          <p:cNvPr id="506" name="Google Shape;506;p65"/>
          <p:cNvPicPr preferRelativeResize="0"/>
          <p:nvPr/>
        </p:nvPicPr>
        <p:blipFill>
          <a:blip r:embed="rId4">
            <a:alphaModFix/>
          </a:blip>
          <a:stretch>
            <a:fillRect/>
          </a:stretch>
        </p:blipFill>
        <p:spPr>
          <a:xfrm>
            <a:off x="4117149" y="887950"/>
            <a:ext cx="3279199" cy="2475900"/>
          </a:xfrm>
          <a:prstGeom prst="rect">
            <a:avLst/>
          </a:prstGeom>
          <a:noFill/>
          <a:ln>
            <a:noFill/>
          </a:ln>
        </p:spPr>
      </p:pic>
      <p:sp>
        <p:nvSpPr>
          <p:cNvPr id="507" name="Google Shape;507;p65"/>
          <p:cNvSpPr txBox="1"/>
          <p:nvPr/>
        </p:nvSpPr>
        <p:spPr>
          <a:xfrm>
            <a:off x="871637" y="3447725"/>
            <a:ext cx="320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TPR = 0.043</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FPR = 0.003</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TNR = 0.997</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 0.957</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 Accuracy of 74.8%</a:t>
            </a:r>
            <a:endParaRPr>
              <a:latin typeface="Montserrat"/>
              <a:ea typeface="Montserrat"/>
              <a:cs typeface="Montserrat"/>
              <a:sym typeface="Montserrat"/>
            </a:endParaRPr>
          </a:p>
        </p:txBody>
      </p:sp>
      <p:sp>
        <p:nvSpPr>
          <p:cNvPr id="508" name="Google Shape;508;p65"/>
          <p:cNvSpPr txBox="1"/>
          <p:nvPr/>
        </p:nvSpPr>
        <p:spPr>
          <a:xfrm>
            <a:off x="4780687" y="3447725"/>
            <a:ext cx="2938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TPR = 0.032</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FPR = 0</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TNR = 1</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FNR = 0.968</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 Accuracy of 70.0%</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Comparing across all three machine learning models</a:t>
            </a:r>
            <a:endParaRPr/>
          </a:p>
        </p:txBody>
      </p:sp>
      <p:sp>
        <p:nvSpPr>
          <p:cNvPr id="514" name="Google Shape;514;p66"/>
          <p:cNvSpPr txBox="1"/>
          <p:nvPr/>
        </p:nvSpPr>
        <p:spPr>
          <a:xfrm>
            <a:off x="504075" y="1655538"/>
            <a:ext cx="7708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arenR"/>
            </a:pPr>
            <a:r>
              <a:rPr lang="en">
                <a:solidFill>
                  <a:schemeClr val="dk1"/>
                </a:solidFill>
                <a:latin typeface="Montserrat"/>
                <a:ea typeface="Montserrat"/>
                <a:cs typeface="Montserrat"/>
                <a:sym typeface="Montserrat"/>
              </a:rPr>
              <a:t>Accuracy Scores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13716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
                <a:latin typeface="Montserrat"/>
                <a:ea typeface="Montserrat"/>
                <a:cs typeface="Montserrat"/>
                <a:sym typeface="Montserrat"/>
              </a:rPr>
              <a:t>False Negative Rate (FNR)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15" name="Google Shape;515;p66"/>
          <p:cNvSpPr txBox="1"/>
          <p:nvPr>
            <p:ph type="title"/>
          </p:nvPr>
        </p:nvSpPr>
        <p:spPr>
          <a:xfrm>
            <a:off x="613125" y="4098775"/>
            <a:ext cx="7708200" cy="9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latin typeface="Montserrat Black"/>
                <a:ea typeface="Montserrat Black"/>
                <a:cs typeface="Montserrat Black"/>
                <a:sym typeface="Montserrat Black"/>
              </a:rPr>
              <a:t>Logistic Regression Model shows the best prediction for diabetes</a:t>
            </a:r>
            <a:endParaRPr b="0" sz="1800">
              <a:latin typeface="Montserrat Black"/>
              <a:ea typeface="Montserrat Black"/>
              <a:cs typeface="Montserrat Black"/>
              <a:sym typeface="Montserrat Black"/>
            </a:endParaRPr>
          </a:p>
        </p:txBody>
      </p:sp>
      <p:sp>
        <p:nvSpPr>
          <p:cNvPr id="516" name="Google Shape;516;p66"/>
          <p:cNvSpPr txBox="1"/>
          <p:nvPr/>
        </p:nvSpPr>
        <p:spPr>
          <a:xfrm>
            <a:off x="1008125" y="2006288"/>
            <a:ext cx="6388200" cy="615600"/>
          </a:xfrm>
          <a:prstGeom prst="rect">
            <a:avLst/>
          </a:prstGeom>
          <a:noFill/>
          <a:ln>
            <a:noFill/>
          </a:ln>
        </p:spPr>
        <p:txBody>
          <a:bodyPr anchorCtr="0" anchor="t" bIns="91425" lIns="91425" spcFirstLastPara="1" rIns="91425" wrap="square" tIns="91425">
            <a:spAutoFit/>
          </a:bodyPr>
          <a:lstStyle/>
          <a:p>
            <a:pPr indent="-317500" lvl="0" marL="9144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Logistic Regression model has the highest accuracy score for train and test data</a:t>
            </a:r>
            <a:endParaRPr>
              <a:latin typeface="Montserrat"/>
              <a:ea typeface="Montserrat"/>
              <a:cs typeface="Montserrat"/>
              <a:sym typeface="Montserrat"/>
            </a:endParaRPr>
          </a:p>
        </p:txBody>
      </p:sp>
      <p:sp>
        <p:nvSpPr>
          <p:cNvPr id="517" name="Google Shape;517;p66"/>
          <p:cNvSpPr txBox="1"/>
          <p:nvPr/>
        </p:nvSpPr>
        <p:spPr>
          <a:xfrm>
            <a:off x="1436625" y="3147113"/>
            <a:ext cx="5843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Logistic Regression model generally has the lower FNR for train and test data</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279575" y="404300"/>
            <a:ext cx="19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Diabetes</a:t>
            </a:r>
            <a:endParaRPr/>
          </a:p>
        </p:txBody>
      </p:sp>
      <p:sp>
        <p:nvSpPr>
          <p:cNvPr id="211" name="Google Shape;211;p31"/>
          <p:cNvSpPr txBox="1"/>
          <p:nvPr>
            <p:ph idx="3" type="subTitle"/>
          </p:nvPr>
        </p:nvSpPr>
        <p:spPr>
          <a:xfrm>
            <a:off x="53450" y="1212850"/>
            <a:ext cx="6930300" cy="47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12121"/>
              </a:buClr>
              <a:buSzPts val="1800"/>
              <a:buChar char="●"/>
            </a:pPr>
            <a:r>
              <a:rPr b="0" lang="en">
                <a:solidFill>
                  <a:srgbClr val="212121"/>
                </a:solidFill>
              </a:rPr>
              <a:t>Global epidemic</a:t>
            </a:r>
            <a:endParaRPr b="0">
              <a:solidFill>
                <a:srgbClr val="212121"/>
              </a:solidFill>
            </a:endParaRPr>
          </a:p>
        </p:txBody>
      </p:sp>
      <p:sp>
        <p:nvSpPr>
          <p:cNvPr id="212" name="Google Shape;212;p31"/>
          <p:cNvSpPr txBox="1"/>
          <p:nvPr>
            <p:ph idx="1" type="body"/>
          </p:nvPr>
        </p:nvSpPr>
        <p:spPr>
          <a:xfrm>
            <a:off x="76200" y="3366200"/>
            <a:ext cx="6566400" cy="155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Crucial to take proactive measures </a:t>
            </a:r>
            <a:endParaRPr sz="1800"/>
          </a:p>
          <a:p>
            <a:pPr indent="0" lvl="0" marL="457200" rtl="0" algn="l">
              <a:spcBef>
                <a:spcPts val="0"/>
              </a:spcBef>
              <a:spcAft>
                <a:spcPts val="0"/>
              </a:spcAft>
              <a:buNone/>
            </a:pPr>
            <a:r>
              <a:rPr lang="en" sz="1800"/>
              <a:t>In preventing this chronic illness </a:t>
            </a:r>
            <a:endParaRPr sz="1800"/>
          </a:p>
        </p:txBody>
      </p:sp>
      <p:sp>
        <p:nvSpPr>
          <p:cNvPr id="213" name="Google Shape;213;p31"/>
          <p:cNvSpPr txBox="1"/>
          <p:nvPr>
            <p:ph idx="4" type="subTitle"/>
          </p:nvPr>
        </p:nvSpPr>
        <p:spPr>
          <a:xfrm>
            <a:off x="53450" y="2214361"/>
            <a:ext cx="6136800" cy="8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12121"/>
              </a:buClr>
              <a:buSzPts val="1800"/>
              <a:buChar char="●"/>
            </a:pPr>
            <a:r>
              <a:rPr b="0" lang="en">
                <a:solidFill>
                  <a:srgbClr val="212121"/>
                </a:solidFill>
              </a:rPr>
              <a:t>7th leading cause of death </a:t>
            </a:r>
            <a:endParaRPr b="0">
              <a:solidFill>
                <a:srgbClr val="212121"/>
              </a:solidFill>
            </a:endParaRPr>
          </a:p>
          <a:p>
            <a:pPr indent="0" lvl="0" marL="457200" rtl="0" algn="l">
              <a:spcBef>
                <a:spcPts val="0"/>
              </a:spcBef>
              <a:spcAft>
                <a:spcPts val="0"/>
              </a:spcAft>
              <a:buNone/>
            </a:pPr>
            <a:r>
              <a:rPr b="0" lang="en">
                <a:solidFill>
                  <a:srgbClr val="212121"/>
                </a:solidFill>
              </a:rPr>
              <a:t>by 2030</a:t>
            </a:r>
            <a:endParaRPr b="0">
              <a:solidFill>
                <a:srgbClr val="212121"/>
              </a:solidFill>
            </a:endParaRPr>
          </a:p>
        </p:txBody>
      </p:sp>
      <p:pic>
        <p:nvPicPr>
          <p:cNvPr id="214" name="Google Shape;214;p31"/>
          <p:cNvPicPr preferRelativeResize="0"/>
          <p:nvPr/>
        </p:nvPicPr>
        <p:blipFill rotWithShape="1">
          <a:blip r:embed="rId3">
            <a:alphaModFix/>
          </a:blip>
          <a:srcRect b="17586" l="0" r="0" t="0"/>
          <a:stretch/>
        </p:blipFill>
        <p:spPr>
          <a:xfrm>
            <a:off x="4860375" y="1116525"/>
            <a:ext cx="4219524" cy="259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Improving the performance of chosen model </a:t>
            </a:r>
            <a:endParaRPr/>
          </a:p>
        </p:txBody>
      </p:sp>
      <p:sp>
        <p:nvSpPr>
          <p:cNvPr id="523" name="Google Shape;523;p67"/>
          <p:cNvSpPr txBox="1"/>
          <p:nvPr/>
        </p:nvSpPr>
        <p:spPr>
          <a:xfrm>
            <a:off x="493800" y="1769375"/>
            <a:ext cx="77082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Tuning process</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Feature selection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Ensembling</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Regularisation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Data augmentation</a:t>
            </a:r>
            <a:endParaRPr>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8"/>
          <p:cNvSpPr txBox="1"/>
          <p:nvPr>
            <p:ph type="title"/>
          </p:nvPr>
        </p:nvSpPr>
        <p:spPr>
          <a:xfrm>
            <a:off x="713300" y="2504800"/>
            <a:ext cx="4462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Conclusion</a:t>
            </a:r>
            <a:endParaRPr sz="4000"/>
          </a:p>
        </p:txBody>
      </p:sp>
      <p:sp>
        <p:nvSpPr>
          <p:cNvPr id="529" name="Google Shape;529;p68"/>
          <p:cNvSpPr txBox="1"/>
          <p:nvPr>
            <p:ph idx="2" type="title"/>
          </p:nvPr>
        </p:nvSpPr>
        <p:spPr>
          <a:xfrm>
            <a:off x="71330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35" name="Google Shape;535;p69"/>
          <p:cNvSpPr txBox="1"/>
          <p:nvPr/>
        </p:nvSpPr>
        <p:spPr>
          <a:xfrm>
            <a:off x="587025" y="1174050"/>
            <a:ext cx="7635000" cy="3006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Montserrat"/>
              <a:buChar char="●"/>
            </a:pPr>
            <a:r>
              <a:rPr lang="en">
                <a:latin typeface="Montserrat"/>
                <a:ea typeface="Montserrat"/>
                <a:cs typeface="Montserrat"/>
                <a:sym typeface="Montserrat"/>
              </a:rPr>
              <a:t>Develop a machine learning model that </a:t>
            </a:r>
            <a:r>
              <a:rPr lang="en">
                <a:latin typeface="Montserrat"/>
                <a:ea typeface="Montserrat"/>
                <a:cs typeface="Montserrat"/>
                <a:sym typeface="Montserrat"/>
              </a:rPr>
              <a:t>accurately</a:t>
            </a:r>
            <a:r>
              <a:rPr lang="en">
                <a:latin typeface="Montserrat"/>
                <a:ea typeface="Montserrat"/>
                <a:cs typeface="Montserrat"/>
                <a:sym typeface="Montserrat"/>
              </a:rPr>
              <a:t> discerns the possibility  of a person developing diabetes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Explored new ways of visualising and predicting our data</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Point plot</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Histograms of the numeric variable separately for each </a:t>
            </a:r>
            <a:r>
              <a:rPr lang="en">
                <a:latin typeface="Montserrat"/>
                <a:ea typeface="Montserrat"/>
                <a:cs typeface="Montserrat"/>
                <a:sym typeface="Montserrat"/>
              </a:rPr>
              <a:t>level</a:t>
            </a:r>
            <a:r>
              <a:rPr lang="en">
                <a:latin typeface="Montserrat"/>
                <a:ea typeface="Montserrat"/>
                <a:cs typeface="Montserrat"/>
                <a:sym typeface="Montserrat"/>
              </a:rPr>
              <a:t> of the binary variable</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Chi square statistic for categorical variable</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Logistic Regression</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Random Forest Classification</a:t>
            </a:r>
            <a:endParaRPr>
              <a:latin typeface="Montserrat"/>
              <a:ea typeface="Montserrat"/>
              <a:cs typeface="Montserrat"/>
              <a:sym typeface="Montserrat"/>
            </a:endParaRPr>
          </a:p>
          <a:p>
            <a:pPr indent="-317500" lvl="1" marL="9144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Support Vector Machine Algorithm </a:t>
            </a:r>
            <a:endParaRPr>
              <a:latin typeface="Montserrat"/>
              <a:ea typeface="Montserrat"/>
              <a:cs typeface="Montserrat"/>
              <a:sym typeface="Montserrat"/>
            </a:endParaRPr>
          </a:p>
          <a:p>
            <a:pPr indent="-317500" lvl="0" marL="457200" rtl="0" algn="l">
              <a:lnSpc>
                <a:spcPct val="115000"/>
              </a:lnSpc>
              <a:spcBef>
                <a:spcPts val="1000"/>
              </a:spcBef>
              <a:spcAft>
                <a:spcPts val="0"/>
              </a:spcAft>
              <a:buSzPts val="1400"/>
              <a:buFont typeface="Montserrat"/>
              <a:buChar char="●"/>
            </a:pPr>
            <a:r>
              <a:rPr lang="en">
                <a:latin typeface="Montserrat"/>
                <a:ea typeface="Montserrat"/>
                <a:cs typeface="Montserrat"/>
                <a:sym typeface="Montserrat"/>
              </a:rPr>
              <a:t>Necessity for Model Evaluation</a:t>
            </a:r>
            <a:endParaRPr>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0"/>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41" name="Google Shape;541;p70"/>
          <p:cNvSpPr txBox="1"/>
          <p:nvPr>
            <p:ph idx="1" type="subTitle"/>
          </p:nvPr>
        </p:nvSpPr>
        <p:spPr>
          <a:xfrm>
            <a:off x="52975" y="1289500"/>
            <a:ext cx="8932200" cy="3398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u="sng">
                <a:solidFill>
                  <a:schemeClr val="hlink"/>
                </a:solidFill>
                <a:hlinkClick r:id="rId3"/>
              </a:rPr>
              <a:t>https://www.einsteinmed.edu/centers/global-health/global-diabetes-institute/about-us/global-diabetes/index.html</a:t>
            </a:r>
            <a:r>
              <a:rPr lang="en" sz="1100"/>
              <a:t> (7th leading cause of death in 2030) </a:t>
            </a:r>
            <a:endParaRPr sz="1100"/>
          </a:p>
          <a:p>
            <a:pPr indent="-298450" lvl="0" marL="457200" rtl="0" algn="l">
              <a:spcBef>
                <a:spcPts val="0"/>
              </a:spcBef>
              <a:spcAft>
                <a:spcPts val="0"/>
              </a:spcAft>
              <a:buSzPts val="1100"/>
              <a:buChar char="●"/>
            </a:pPr>
            <a:r>
              <a:rPr lang="en" sz="1100" u="sng">
                <a:solidFill>
                  <a:schemeClr val="hlink"/>
                </a:solidFill>
                <a:hlinkClick r:id="rId4"/>
              </a:rPr>
              <a:t>https://www.moh.gov.sg/news-highlights/details/speech-by-mr-ong-ye-kung-minister-for-health-at-world-diabetes-day-2021#:~:text=Locally%2C%20one%20in%20three%20individuals,will%20be%20living%20with%20diabetes</a:t>
            </a:r>
            <a:r>
              <a:rPr lang="en" sz="1100"/>
              <a:t>. (Locally in sg, one in three people get </a:t>
            </a:r>
            <a:r>
              <a:rPr lang="en" sz="1100"/>
              <a:t>diabetes</a:t>
            </a:r>
            <a:r>
              <a:rPr lang="en" sz="1100"/>
              <a:t>)</a:t>
            </a:r>
            <a:endParaRPr sz="1100"/>
          </a:p>
          <a:p>
            <a:pPr indent="-298450" lvl="0" marL="457200" rtl="0" algn="l">
              <a:spcBef>
                <a:spcPts val="0"/>
              </a:spcBef>
              <a:spcAft>
                <a:spcPts val="0"/>
              </a:spcAft>
              <a:buSzPts val="1100"/>
              <a:buChar char="●"/>
            </a:pPr>
            <a:r>
              <a:rPr lang="en" sz="1100" u="sng">
                <a:solidFill>
                  <a:schemeClr val="hlink"/>
                </a:solidFill>
                <a:hlinkClick r:id="rId5"/>
              </a:rPr>
              <a:t>https://vizhub.healthdata.org/gbd-compare/#0</a:t>
            </a:r>
            <a:r>
              <a:rPr lang="en" sz="1100"/>
              <a:t> (Graph of global diabetes )</a:t>
            </a:r>
            <a:endParaRPr sz="1100"/>
          </a:p>
          <a:p>
            <a:pPr indent="-298450" lvl="0" marL="457200" rtl="0" algn="l">
              <a:spcBef>
                <a:spcPts val="0"/>
              </a:spcBef>
              <a:spcAft>
                <a:spcPts val="0"/>
              </a:spcAft>
              <a:buSzPts val="1100"/>
              <a:buChar char="●"/>
            </a:pPr>
            <a:r>
              <a:rPr lang="en" sz="1100" u="sng">
                <a:solidFill>
                  <a:schemeClr val="hlink"/>
                </a:solidFill>
                <a:hlinkClick r:id="rId6"/>
              </a:rPr>
              <a:t>https://www.narayanahealth.org/blog/diabetes-mellitus-guide/</a:t>
            </a:r>
            <a:r>
              <a:rPr lang="en" sz="1100"/>
              <a:t> (Picture of person taking glucose level)</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279575" y="404300"/>
            <a:ext cx="330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Objective</a:t>
            </a:r>
            <a:endParaRPr/>
          </a:p>
        </p:txBody>
      </p:sp>
      <p:sp>
        <p:nvSpPr>
          <p:cNvPr id="220" name="Google Shape;220;p32"/>
          <p:cNvSpPr txBox="1"/>
          <p:nvPr>
            <p:ph idx="4294967295" type="subTitle"/>
          </p:nvPr>
        </p:nvSpPr>
        <p:spPr>
          <a:xfrm>
            <a:off x="84300" y="1480300"/>
            <a:ext cx="7641300" cy="470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a:solidFill>
                  <a:srgbClr val="212121"/>
                </a:solidFill>
                <a:latin typeface="Montserrat Medium"/>
                <a:ea typeface="Montserrat Medium"/>
                <a:cs typeface="Montserrat Medium"/>
                <a:sym typeface="Montserrat Medium"/>
              </a:rPr>
              <a:t>To develop and determine the best machine learning model that accurately predicts the likelihood of an individual developing diabetes based on various input factors such as glucose and BMI</a:t>
            </a:r>
            <a:endParaRPr>
              <a:solidFill>
                <a:srgbClr val="21212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13300" y="2299050"/>
            <a:ext cx="4462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Data Collection</a:t>
            </a:r>
            <a:endParaRPr sz="4000"/>
          </a:p>
        </p:txBody>
      </p:sp>
      <p:sp>
        <p:nvSpPr>
          <p:cNvPr id="226" name="Google Shape;226;p33"/>
          <p:cNvSpPr txBox="1"/>
          <p:nvPr>
            <p:ph idx="2" type="title"/>
          </p:nvPr>
        </p:nvSpPr>
        <p:spPr>
          <a:xfrm>
            <a:off x="713300" y="12623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183600"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pic>
        <p:nvPicPr>
          <p:cNvPr id="232" name="Google Shape;232;p34"/>
          <p:cNvPicPr preferRelativeResize="0"/>
          <p:nvPr/>
        </p:nvPicPr>
        <p:blipFill rotWithShape="1">
          <a:blip r:embed="rId3">
            <a:alphaModFix/>
          </a:blip>
          <a:srcRect b="-17247" l="0" r="-17247" t="0"/>
          <a:stretch/>
        </p:blipFill>
        <p:spPr>
          <a:xfrm>
            <a:off x="683500" y="2886325"/>
            <a:ext cx="3665440" cy="802775"/>
          </a:xfrm>
          <a:prstGeom prst="rect">
            <a:avLst/>
          </a:prstGeom>
          <a:noFill/>
          <a:ln>
            <a:noFill/>
          </a:ln>
        </p:spPr>
      </p:pic>
      <p:sp>
        <p:nvSpPr>
          <p:cNvPr id="233" name="Google Shape;233;p34"/>
          <p:cNvSpPr txBox="1"/>
          <p:nvPr/>
        </p:nvSpPr>
        <p:spPr>
          <a:xfrm>
            <a:off x="1191225" y="3689100"/>
            <a:ext cx="5866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Small Dataset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2000 Data Points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Mostly numerical data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8 predictor variables and 1 response variable </a:t>
            </a:r>
            <a:endParaRPr>
              <a:latin typeface="Montserrat"/>
              <a:ea typeface="Montserrat"/>
              <a:cs typeface="Montserrat"/>
              <a:sym typeface="Montserrat"/>
            </a:endParaRPr>
          </a:p>
        </p:txBody>
      </p:sp>
      <p:pic>
        <p:nvPicPr>
          <p:cNvPr id="234" name="Google Shape;234;p34"/>
          <p:cNvPicPr preferRelativeResize="0"/>
          <p:nvPr/>
        </p:nvPicPr>
        <p:blipFill rotWithShape="1">
          <a:blip r:embed="rId4">
            <a:alphaModFix/>
          </a:blip>
          <a:srcRect b="36053" l="0" r="0" t="0"/>
          <a:stretch/>
        </p:blipFill>
        <p:spPr>
          <a:xfrm>
            <a:off x="759700" y="1188150"/>
            <a:ext cx="4287375" cy="393663"/>
          </a:xfrm>
          <a:prstGeom prst="rect">
            <a:avLst/>
          </a:prstGeom>
          <a:noFill/>
          <a:ln>
            <a:noFill/>
          </a:ln>
        </p:spPr>
      </p:pic>
      <p:sp>
        <p:nvSpPr>
          <p:cNvPr id="235" name="Google Shape;235;p34"/>
          <p:cNvSpPr txBox="1"/>
          <p:nvPr/>
        </p:nvSpPr>
        <p:spPr>
          <a:xfrm>
            <a:off x="1191225" y="1710713"/>
            <a:ext cx="5866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Big Dataset comprising of two sub datasets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Total of </a:t>
            </a:r>
            <a:r>
              <a:rPr lang="en">
                <a:latin typeface="Montserrat"/>
                <a:ea typeface="Montserrat"/>
                <a:cs typeface="Montserrat"/>
                <a:sym typeface="Montserrat"/>
              </a:rPr>
              <a:t>~320, 000</a:t>
            </a:r>
            <a:r>
              <a:rPr lang="en">
                <a:latin typeface="Montserrat"/>
                <a:ea typeface="Montserrat"/>
                <a:cs typeface="Montserrat"/>
                <a:sym typeface="Montserrat"/>
              </a:rPr>
              <a:t> Data Points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Mostly categorical data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21 predictor variables and 1 response variable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4009575" y="2576825"/>
            <a:ext cx="4462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Data Preparation</a:t>
            </a:r>
            <a:endParaRPr sz="4000"/>
          </a:p>
        </p:txBody>
      </p:sp>
      <p:sp>
        <p:nvSpPr>
          <p:cNvPr id="241" name="Google Shape;241;p35"/>
          <p:cNvSpPr txBox="1"/>
          <p:nvPr>
            <p:ph idx="2" type="title"/>
          </p:nvPr>
        </p:nvSpPr>
        <p:spPr>
          <a:xfrm>
            <a:off x="3968425" y="12726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p:nvPr/>
        </p:nvSpPr>
        <p:spPr>
          <a:xfrm>
            <a:off x="5399649" y="1293400"/>
            <a:ext cx="30264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3093455" y="1293400"/>
            <a:ext cx="30264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Process</a:t>
            </a:r>
            <a:endParaRPr/>
          </a:p>
        </p:txBody>
      </p:sp>
      <p:sp>
        <p:nvSpPr>
          <p:cNvPr id="249" name="Google Shape;249;p36"/>
          <p:cNvSpPr/>
          <p:nvPr/>
        </p:nvSpPr>
        <p:spPr>
          <a:xfrm>
            <a:off x="717750" y="1293400"/>
            <a:ext cx="3026400" cy="1158300"/>
          </a:xfrm>
          <a:prstGeom prst="homePlate">
            <a:avLst>
              <a:gd fmla="val 50000" name="adj"/>
            </a:avLst>
          </a:prstGeom>
          <a:solidFill>
            <a:schemeClr val="dk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txBox="1"/>
          <p:nvPr>
            <p:ph idx="4294967295" type="subTitle"/>
          </p:nvPr>
        </p:nvSpPr>
        <p:spPr>
          <a:xfrm>
            <a:off x="869100" y="1356050"/>
            <a:ext cx="2130600" cy="92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Drop unnecessary </a:t>
            </a:r>
            <a:r>
              <a:rPr b="1" lang="en">
                <a:solidFill>
                  <a:schemeClr val="lt1"/>
                </a:solidFill>
              </a:rPr>
              <a:t>variables</a:t>
            </a:r>
            <a:endParaRPr b="1">
              <a:solidFill>
                <a:schemeClr val="lt1"/>
              </a:solidFill>
            </a:endParaRPr>
          </a:p>
        </p:txBody>
      </p:sp>
      <p:sp>
        <p:nvSpPr>
          <p:cNvPr id="251" name="Google Shape;251;p36"/>
          <p:cNvSpPr txBox="1"/>
          <p:nvPr>
            <p:ph idx="4294967295" type="subTitle"/>
          </p:nvPr>
        </p:nvSpPr>
        <p:spPr>
          <a:xfrm>
            <a:off x="3835075" y="1368200"/>
            <a:ext cx="1734900" cy="90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Drop duplicates &amp; 0s</a:t>
            </a:r>
            <a:endParaRPr b="1">
              <a:solidFill>
                <a:schemeClr val="lt1"/>
              </a:solidFill>
            </a:endParaRPr>
          </a:p>
        </p:txBody>
      </p:sp>
      <p:sp>
        <p:nvSpPr>
          <p:cNvPr id="252" name="Google Shape;252;p36"/>
          <p:cNvSpPr txBox="1"/>
          <p:nvPr>
            <p:ph idx="4294967295" type="subTitle"/>
          </p:nvPr>
        </p:nvSpPr>
        <p:spPr>
          <a:xfrm>
            <a:off x="6213600" y="1548700"/>
            <a:ext cx="1734900" cy="64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rPr>
              <a:t>Impute null values</a:t>
            </a:r>
            <a:endParaRPr b="1">
              <a:solidFill>
                <a:schemeClr val="lt1"/>
              </a:solidFill>
            </a:endParaRPr>
          </a:p>
        </p:txBody>
      </p:sp>
      <p:sp>
        <p:nvSpPr>
          <p:cNvPr id="253" name="Google Shape;253;p36"/>
          <p:cNvSpPr txBox="1"/>
          <p:nvPr>
            <p:ph idx="4294967295" type="subTitle"/>
          </p:nvPr>
        </p:nvSpPr>
        <p:spPr>
          <a:xfrm>
            <a:off x="717875" y="2714225"/>
            <a:ext cx="2433300" cy="1970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chemeClr val="dk1"/>
              </a:buClr>
              <a:buSzPts val="1400"/>
              <a:buChar char="●"/>
            </a:pPr>
            <a:r>
              <a:rPr lang="en" sz="1400">
                <a:solidFill>
                  <a:schemeClr val="dk1"/>
                </a:solidFill>
              </a:rPr>
              <a:t>From Big Dataset </a:t>
            </a:r>
            <a:endParaRPr sz="1400">
              <a:solidFill>
                <a:schemeClr val="dk1"/>
              </a:solidFill>
            </a:endParaRPr>
          </a:p>
          <a:p>
            <a:pPr indent="-317500" lvl="0" marL="457200" rtl="0" algn="l">
              <a:lnSpc>
                <a:spcPct val="100000"/>
              </a:lnSpc>
              <a:spcBef>
                <a:spcPts val="1600"/>
              </a:spcBef>
              <a:spcAft>
                <a:spcPts val="0"/>
              </a:spcAft>
              <a:buClr>
                <a:schemeClr val="dk1"/>
              </a:buClr>
              <a:buSzPts val="1400"/>
              <a:buChar char="●"/>
            </a:pPr>
            <a:r>
              <a:rPr lang="en" sz="1400">
                <a:solidFill>
                  <a:schemeClr val="dk1"/>
                </a:solidFill>
              </a:rPr>
              <a:t>Examples of variables dropped: Fruits, Veggies, AnyHealthcare</a:t>
            </a:r>
            <a:endParaRPr sz="1400">
              <a:solidFill>
                <a:schemeClr val="dk1"/>
              </a:solidFill>
            </a:endParaRPr>
          </a:p>
          <a:p>
            <a:pPr indent="0" lvl="0" marL="0" rtl="0" algn="l">
              <a:lnSpc>
                <a:spcPct val="100000"/>
              </a:lnSpc>
              <a:spcBef>
                <a:spcPts val="1600"/>
              </a:spcBef>
              <a:spcAft>
                <a:spcPts val="0"/>
              </a:spcAft>
              <a:buNone/>
            </a:pPr>
            <a:r>
              <a:rPr lang="en" sz="1400">
                <a:solidFill>
                  <a:schemeClr val="dk1"/>
                </a:solidFill>
              </a:rPr>
              <a:t> </a:t>
            </a:r>
            <a:endParaRPr sz="1400">
              <a:solidFill>
                <a:schemeClr val="dk1"/>
              </a:solidFill>
            </a:endParaRPr>
          </a:p>
          <a:p>
            <a:pPr indent="0" lvl="0" marL="0" rtl="0" algn="l">
              <a:lnSpc>
                <a:spcPct val="100000"/>
              </a:lnSpc>
              <a:spcBef>
                <a:spcPts val="1600"/>
              </a:spcBef>
              <a:spcAft>
                <a:spcPts val="1600"/>
              </a:spcAft>
              <a:buNone/>
            </a:pPr>
            <a:r>
              <a:t/>
            </a:r>
            <a:endParaRPr sz="1400">
              <a:solidFill>
                <a:schemeClr val="dk1"/>
              </a:solidFill>
            </a:endParaRPr>
          </a:p>
        </p:txBody>
      </p:sp>
      <p:sp>
        <p:nvSpPr>
          <p:cNvPr id="254" name="Google Shape;254;p36"/>
          <p:cNvSpPr txBox="1"/>
          <p:nvPr>
            <p:ph idx="4294967295" type="subTitle"/>
          </p:nvPr>
        </p:nvSpPr>
        <p:spPr>
          <a:xfrm>
            <a:off x="2999700" y="2714225"/>
            <a:ext cx="2527200" cy="1970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chemeClr val="dk1"/>
              </a:buClr>
              <a:buSzPts val="1400"/>
              <a:buChar char="●"/>
            </a:pPr>
            <a:r>
              <a:rPr lang="en" sz="1400">
                <a:solidFill>
                  <a:schemeClr val="dk1"/>
                </a:solidFill>
              </a:rPr>
              <a:t>Dropped duplicates from big &amp; small data.</a:t>
            </a:r>
            <a:endParaRPr sz="1400">
              <a:solidFill>
                <a:schemeClr val="dk1"/>
              </a:solidFill>
            </a:endParaRPr>
          </a:p>
          <a:p>
            <a:pPr indent="-317500" lvl="0" marL="457200" rtl="0" algn="l">
              <a:lnSpc>
                <a:spcPct val="100000"/>
              </a:lnSpc>
              <a:spcBef>
                <a:spcPts val="1600"/>
              </a:spcBef>
              <a:spcAft>
                <a:spcPts val="0"/>
              </a:spcAft>
              <a:buClr>
                <a:schemeClr val="dk1"/>
              </a:buClr>
              <a:buSzPts val="1400"/>
              <a:buChar char="●"/>
            </a:pPr>
            <a:r>
              <a:rPr lang="en" sz="1400">
                <a:solidFill>
                  <a:schemeClr val="dk1"/>
                </a:solidFill>
              </a:rPr>
              <a:t>Filtered data points with 0s for variables that possibly cannot be zero and dropped those rows.</a:t>
            </a:r>
            <a:endParaRPr sz="1400">
              <a:solidFill>
                <a:schemeClr val="dk1"/>
              </a:solidFill>
            </a:endParaRPr>
          </a:p>
          <a:p>
            <a:pPr indent="0" lvl="0" marL="0" rtl="0" algn="l">
              <a:lnSpc>
                <a:spcPct val="100000"/>
              </a:lnSpc>
              <a:spcBef>
                <a:spcPts val="1600"/>
              </a:spcBef>
              <a:spcAft>
                <a:spcPts val="1600"/>
              </a:spcAft>
              <a:buNone/>
            </a:pPr>
            <a:r>
              <a:t/>
            </a:r>
            <a:endParaRPr sz="1400">
              <a:solidFill>
                <a:schemeClr val="dk1"/>
              </a:solidFill>
            </a:endParaRPr>
          </a:p>
        </p:txBody>
      </p:sp>
      <p:sp>
        <p:nvSpPr>
          <p:cNvPr id="255" name="Google Shape;255;p36"/>
          <p:cNvSpPr txBox="1"/>
          <p:nvPr>
            <p:ph idx="4294967295" type="subTitle"/>
          </p:nvPr>
        </p:nvSpPr>
        <p:spPr>
          <a:xfrm>
            <a:off x="5555475" y="2714225"/>
            <a:ext cx="2433300" cy="1970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1000"/>
              </a:spcBef>
              <a:spcAft>
                <a:spcPts val="0"/>
              </a:spcAft>
              <a:buClr>
                <a:schemeClr val="dk1"/>
              </a:buClr>
              <a:buSzPts val="1400"/>
              <a:buChar char="●"/>
            </a:pPr>
            <a:r>
              <a:rPr lang="en" sz="1400">
                <a:solidFill>
                  <a:schemeClr val="dk1"/>
                </a:solidFill>
              </a:rPr>
              <a:t>700 sampled points from big data.</a:t>
            </a:r>
            <a:endParaRPr sz="1400">
              <a:solidFill>
                <a:schemeClr val="dk1"/>
              </a:solidFill>
            </a:endParaRPr>
          </a:p>
          <a:p>
            <a:pPr indent="-317500" lvl="0" marL="457200" rtl="0" algn="l">
              <a:lnSpc>
                <a:spcPct val="100000"/>
              </a:lnSpc>
              <a:spcBef>
                <a:spcPts val="1600"/>
              </a:spcBef>
              <a:spcAft>
                <a:spcPts val="0"/>
              </a:spcAft>
              <a:buClr>
                <a:schemeClr val="dk1"/>
              </a:buClr>
              <a:buSzPts val="1400"/>
              <a:buChar char="●"/>
            </a:pPr>
            <a:r>
              <a:rPr lang="en" sz="1400">
                <a:solidFill>
                  <a:schemeClr val="dk1"/>
                </a:solidFill>
              </a:rPr>
              <a:t>300 sampled points from small data.</a:t>
            </a:r>
            <a:endParaRPr sz="1400">
              <a:solidFill>
                <a:schemeClr val="dk1"/>
              </a:solidFill>
            </a:endParaRPr>
          </a:p>
          <a:p>
            <a:pPr indent="-317500" lvl="0" marL="457200" rtl="0" algn="l">
              <a:lnSpc>
                <a:spcPct val="100000"/>
              </a:lnSpc>
              <a:spcBef>
                <a:spcPts val="1000"/>
              </a:spcBef>
              <a:spcAft>
                <a:spcPts val="1600"/>
              </a:spcAft>
              <a:buClr>
                <a:schemeClr val="dk1"/>
              </a:buClr>
              <a:buSzPts val="1400"/>
              <a:buChar char="●"/>
            </a:pPr>
            <a:r>
              <a:rPr lang="en" sz="1400">
                <a:solidFill>
                  <a:schemeClr val="dk1"/>
                </a:solidFill>
              </a:rPr>
              <a:t>KNN Imputer</a:t>
            </a:r>
            <a:endParaRPr sz="1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